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sdx" ContentType="application/vnd.ms-visio.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4"/>
  </p:sldMasterIdLst>
  <p:notesMasterIdLst>
    <p:notesMasterId r:id="rId66"/>
  </p:notesMasterIdLst>
  <p:sldIdLst>
    <p:sldId id="451" r:id="rId5"/>
    <p:sldId id="256" r:id="rId6"/>
    <p:sldId id="445" r:id="rId7"/>
    <p:sldId id="399" r:id="rId8"/>
    <p:sldId id="443" r:id="rId9"/>
    <p:sldId id="453" r:id="rId10"/>
    <p:sldId id="440" r:id="rId11"/>
    <p:sldId id="444" r:id="rId12"/>
    <p:sldId id="329" r:id="rId13"/>
    <p:sldId id="369" r:id="rId14"/>
    <p:sldId id="458" r:id="rId15"/>
    <p:sldId id="269" r:id="rId16"/>
    <p:sldId id="297" r:id="rId17"/>
    <p:sldId id="299" r:id="rId18"/>
    <p:sldId id="290" r:id="rId19"/>
    <p:sldId id="435" r:id="rId20"/>
    <p:sldId id="436" r:id="rId21"/>
    <p:sldId id="437" r:id="rId22"/>
    <p:sldId id="298" r:id="rId23"/>
    <p:sldId id="292" r:id="rId24"/>
    <p:sldId id="293" r:id="rId25"/>
    <p:sldId id="289" r:id="rId26"/>
    <p:sldId id="295" r:id="rId27"/>
    <p:sldId id="344" r:id="rId28"/>
    <p:sldId id="345" r:id="rId29"/>
    <p:sldId id="294" r:id="rId30"/>
    <p:sldId id="415" r:id="rId31"/>
    <p:sldId id="396" r:id="rId32"/>
    <p:sldId id="401" r:id="rId33"/>
    <p:sldId id="418" r:id="rId34"/>
    <p:sldId id="413" r:id="rId35"/>
    <p:sldId id="417" r:id="rId36"/>
    <p:sldId id="421" r:id="rId37"/>
    <p:sldId id="422" r:id="rId38"/>
    <p:sldId id="429" r:id="rId39"/>
    <p:sldId id="423" r:id="rId40"/>
    <p:sldId id="424" r:id="rId41"/>
    <p:sldId id="425" r:id="rId42"/>
    <p:sldId id="426" r:id="rId43"/>
    <p:sldId id="427" r:id="rId44"/>
    <p:sldId id="428" r:id="rId45"/>
    <p:sldId id="351" r:id="rId46"/>
    <p:sldId id="416" r:id="rId47"/>
    <p:sldId id="412" r:id="rId48"/>
    <p:sldId id="402" r:id="rId49"/>
    <p:sldId id="403" r:id="rId50"/>
    <p:sldId id="404" r:id="rId51"/>
    <p:sldId id="405" r:id="rId52"/>
    <p:sldId id="406" r:id="rId53"/>
    <p:sldId id="407" r:id="rId54"/>
    <p:sldId id="408" r:id="rId55"/>
    <p:sldId id="409" r:id="rId56"/>
    <p:sldId id="410" r:id="rId57"/>
    <p:sldId id="411" r:id="rId58"/>
    <p:sldId id="400" r:id="rId59"/>
    <p:sldId id="420" r:id="rId60"/>
    <p:sldId id="446" r:id="rId61"/>
    <p:sldId id="447" r:id="rId62"/>
    <p:sldId id="448" r:id="rId63"/>
    <p:sldId id="449" r:id="rId64"/>
    <p:sldId id="450" r:id="rId6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942" autoAdjust="0"/>
    <p:restoredTop sz="92480" autoAdjust="0"/>
  </p:normalViewPr>
  <p:slideViewPr>
    <p:cSldViewPr snapToGrid="0" snapToObjects="1">
      <p:cViewPr varScale="1">
        <p:scale>
          <a:sx n="78" d="100"/>
          <a:sy n="78" d="100"/>
        </p:scale>
        <p:origin x="283" y="6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jpeg>
</file>

<file path=ppt/media/image26.jpeg>
</file>

<file path=ppt/media/image27.png>
</file>

<file path=ppt/media/image3.png>
</file>

<file path=ppt/media/image34.jpeg>
</file>

<file path=ppt/media/image35.jpeg>
</file>

<file path=ppt/media/image36.jpeg>
</file>

<file path=ppt/media/image37.png>
</file>

<file path=ppt/media/image38.jpeg>
</file>

<file path=ppt/media/image39.jpeg>
</file>

<file path=ppt/media/image4.svg>
</file>

<file path=ppt/media/image40.jpeg>
</file>

<file path=ppt/media/image41.jpeg>
</file>

<file path=ppt/media/image42.png>
</file>

<file path=ppt/media/image43.jpeg>
</file>

<file path=ppt/media/image44.jpeg>
</file>

<file path=ppt/media/image45.pn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68A3E5-BE51-4053-B3A1-13E726C2607C}" type="datetimeFigureOut">
              <a:rPr lang="en-US" smtClean="0"/>
              <a:t>8/5/2024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43F7EB-B1C7-4B42-B9B2-09CB6CDA9DAA}" type="slidenum">
              <a:rPr lang="en-US" smtClean="0"/>
              <a:t>‹#›</a:t>
            </a:fld>
            <a:endParaRPr lang="en-US"/>
          </a:p>
        </p:txBody>
      </p:sp>
    </p:spTree>
    <p:extLst>
      <p:ext uri="{BB962C8B-B14F-4D97-AF65-F5344CB8AC3E}">
        <p14:creationId xmlns:p14="http://schemas.microsoft.com/office/powerpoint/2010/main" val="3434137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a:t>
            </a:fld>
            <a:endParaRPr lang="en-US"/>
          </a:p>
        </p:txBody>
      </p:sp>
    </p:spTree>
    <p:extLst>
      <p:ext uri="{BB962C8B-B14F-4D97-AF65-F5344CB8AC3E}">
        <p14:creationId xmlns:p14="http://schemas.microsoft.com/office/powerpoint/2010/main" val="3628762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Red shows </a:t>
            </a:r>
            <a:r>
              <a:rPr lang="en-US" dirty="0" err="1"/>
              <a:t>whats</a:t>
            </a:r>
            <a:r>
              <a:rPr lang="en-US" dirty="0"/>
              <a:t> firmly within the space domain; subject to EW</a:t>
            </a:r>
          </a:p>
        </p:txBody>
      </p:sp>
      <p:sp>
        <p:nvSpPr>
          <p:cNvPr id="4" name="Slide Number Placeholder 3"/>
          <p:cNvSpPr>
            <a:spLocks noGrp="1"/>
          </p:cNvSpPr>
          <p:nvPr>
            <p:ph type="sldNum" sz="quarter" idx="5"/>
          </p:nvPr>
        </p:nvSpPr>
        <p:spPr/>
        <p:txBody>
          <a:bodyPr/>
          <a:lstStyle/>
          <a:p>
            <a:fld id="{6D43F7EB-B1C7-4B42-B9B2-09CB6CDA9DAA}" type="slidenum">
              <a:rPr lang="en-US" smtClean="0"/>
              <a:t>16</a:t>
            </a:fld>
            <a:endParaRPr lang="en-US"/>
          </a:p>
        </p:txBody>
      </p:sp>
    </p:spTree>
    <p:extLst>
      <p:ext uri="{BB962C8B-B14F-4D97-AF65-F5344CB8AC3E}">
        <p14:creationId xmlns:p14="http://schemas.microsoft.com/office/powerpoint/2010/main" val="3290052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Red shows </a:t>
            </a:r>
            <a:r>
              <a:rPr lang="en-US" dirty="0" err="1"/>
              <a:t>whats</a:t>
            </a:r>
            <a:r>
              <a:rPr lang="en-US" dirty="0"/>
              <a:t> considered the physical layer and not necessarily the cyber domain</a:t>
            </a:r>
          </a:p>
        </p:txBody>
      </p:sp>
      <p:sp>
        <p:nvSpPr>
          <p:cNvPr id="4" name="Slide Number Placeholder 3"/>
          <p:cNvSpPr>
            <a:spLocks noGrp="1"/>
          </p:cNvSpPr>
          <p:nvPr>
            <p:ph type="sldNum" sz="quarter" idx="5"/>
          </p:nvPr>
        </p:nvSpPr>
        <p:spPr/>
        <p:txBody>
          <a:bodyPr/>
          <a:lstStyle/>
          <a:p>
            <a:fld id="{6D43F7EB-B1C7-4B42-B9B2-09CB6CDA9DAA}" type="slidenum">
              <a:rPr lang="en-US" smtClean="0"/>
              <a:t>17</a:t>
            </a:fld>
            <a:endParaRPr lang="en-US"/>
          </a:p>
        </p:txBody>
      </p:sp>
    </p:spTree>
    <p:extLst>
      <p:ext uri="{BB962C8B-B14F-4D97-AF65-F5344CB8AC3E}">
        <p14:creationId xmlns:p14="http://schemas.microsoft.com/office/powerpoint/2010/main" val="1145012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Red shows </a:t>
            </a:r>
            <a:r>
              <a:rPr lang="en-US" dirty="0" err="1"/>
              <a:t>whats</a:t>
            </a:r>
            <a:r>
              <a:rPr lang="en-US" dirty="0"/>
              <a:t> considered the cyber domain</a:t>
            </a:r>
          </a:p>
        </p:txBody>
      </p:sp>
      <p:sp>
        <p:nvSpPr>
          <p:cNvPr id="4" name="Slide Number Placeholder 3"/>
          <p:cNvSpPr>
            <a:spLocks noGrp="1"/>
          </p:cNvSpPr>
          <p:nvPr>
            <p:ph type="sldNum" sz="quarter" idx="5"/>
          </p:nvPr>
        </p:nvSpPr>
        <p:spPr/>
        <p:txBody>
          <a:bodyPr/>
          <a:lstStyle/>
          <a:p>
            <a:fld id="{6D43F7EB-B1C7-4B42-B9B2-09CB6CDA9DAA}" type="slidenum">
              <a:rPr lang="en-US" smtClean="0"/>
              <a:t>18</a:t>
            </a:fld>
            <a:endParaRPr lang="en-US"/>
          </a:p>
        </p:txBody>
      </p:sp>
    </p:spTree>
    <p:extLst>
      <p:ext uri="{BB962C8B-B14F-4D97-AF65-F5344CB8AC3E}">
        <p14:creationId xmlns:p14="http://schemas.microsoft.com/office/powerpoint/2010/main" val="41275299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LEO and stuff that moves brings its own set of issues (short passes </a:t>
            </a:r>
            <a:r>
              <a:rPr lang="en-US" dirty="0" err="1"/>
              <a:t>etc</a:t>
            </a:r>
            <a:r>
              <a:rPr lang="en-US" dirty="0"/>
              <a:t>)</a:t>
            </a:r>
          </a:p>
        </p:txBody>
      </p:sp>
      <p:sp>
        <p:nvSpPr>
          <p:cNvPr id="4" name="Slide Number Placeholder 3"/>
          <p:cNvSpPr>
            <a:spLocks noGrp="1"/>
          </p:cNvSpPr>
          <p:nvPr>
            <p:ph type="sldNum" sz="quarter" idx="5"/>
          </p:nvPr>
        </p:nvSpPr>
        <p:spPr/>
        <p:txBody>
          <a:bodyPr/>
          <a:lstStyle/>
          <a:p>
            <a:fld id="{6D43F7EB-B1C7-4B42-B9B2-09CB6CDA9DAA}" type="slidenum">
              <a:rPr lang="en-US" smtClean="0"/>
              <a:t>19</a:t>
            </a:fld>
            <a:endParaRPr lang="en-US"/>
          </a:p>
        </p:txBody>
      </p:sp>
    </p:spTree>
    <p:extLst>
      <p:ext uri="{BB962C8B-B14F-4D97-AF65-F5344CB8AC3E}">
        <p14:creationId xmlns:p14="http://schemas.microsoft.com/office/powerpoint/2010/main" val="8298301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20</a:t>
            </a:fld>
            <a:endParaRPr lang="en-US"/>
          </a:p>
        </p:txBody>
      </p:sp>
    </p:spTree>
    <p:extLst>
      <p:ext uri="{BB962C8B-B14F-4D97-AF65-F5344CB8AC3E}">
        <p14:creationId xmlns:p14="http://schemas.microsoft.com/office/powerpoint/2010/main" val="22544906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21</a:t>
            </a:fld>
            <a:endParaRPr lang="en-US"/>
          </a:p>
        </p:txBody>
      </p:sp>
    </p:spTree>
    <p:extLst>
      <p:ext uri="{BB962C8B-B14F-4D97-AF65-F5344CB8AC3E}">
        <p14:creationId xmlns:p14="http://schemas.microsoft.com/office/powerpoint/2010/main" val="19510259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22</a:t>
            </a:fld>
            <a:endParaRPr lang="en-US"/>
          </a:p>
        </p:txBody>
      </p:sp>
    </p:spTree>
    <p:extLst>
      <p:ext uri="{BB962C8B-B14F-4D97-AF65-F5344CB8AC3E}">
        <p14:creationId xmlns:p14="http://schemas.microsoft.com/office/powerpoint/2010/main" val="7058254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23</a:t>
            </a:fld>
            <a:endParaRPr lang="en-US"/>
          </a:p>
        </p:txBody>
      </p:sp>
    </p:spTree>
    <p:extLst>
      <p:ext uri="{BB962C8B-B14F-4D97-AF65-F5344CB8AC3E}">
        <p14:creationId xmlns:p14="http://schemas.microsoft.com/office/powerpoint/2010/main" val="37460210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24</a:t>
            </a:fld>
            <a:endParaRPr lang="en-US"/>
          </a:p>
        </p:txBody>
      </p:sp>
    </p:spTree>
    <p:extLst>
      <p:ext uri="{BB962C8B-B14F-4D97-AF65-F5344CB8AC3E}">
        <p14:creationId xmlns:p14="http://schemas.microsoft.com/office/powerpoint/2010/main" val="7961243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25</a:t>
            </a:fld>
            <a:endParaRPr lang="en-US"/>
          </a:p>
        </p:txBody>
      </p:sp>
    </p:spTree>
    <p:extLst>
      <p:ext uri="{BB962C8B-B14F-4D97-AF65-F5344CB8AC3E}">
        <p14:creationId xmlns:p14="http://schemas.microsoft.com/office/powerpoint/2010/main" val="2746677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7</a:t>
            </a:fld>
            <a:endParaRPr lang="en-US"/>
          </a:p>
        </p:txBody>
      </p:sp>
    </p:spTree>
    <p:extLst>
      <p:ext uri="{BB962C8B-B14F-4D97-AF65-F5344CB8AC3E}">
        <p14:creationId xmlns:p14="http://schemas.microsoft.com/office/powerpoint/2010/main" val="4872786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26</a:t>
            </a:fld>
            <a:endParaRPr lang="en-US"/>
          </a:p>
        </p:txBody>
      </p:sp>
    </p:spTree>
    <p:extLst>
      <p:ext uri="{BB962C8B-B14F-4D97-AF65-F5344CB8AC3E}">
        <p14:creationId xmlns:p14="http://schemas.microsoft.com/office/powerpoint/2010/main" val="1804930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28</a:t>
            </a:fld>
            <a:endParaRPr lang="en-US"/>
          </a:p>
        </p:txBody>
      </p:sp>
    </p:spTree>
    <p:extLst>
      <p:ext uri="{BB962C8B-B14F-4D97-AF65-F5344CB8AC3E}">
        <p14:creationId xmlns:p14="http://schemas.microsoft.com/office/powerpoint/2010/main" val="7652501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29</a:t>
            </a:fld>
            <a:endParaRPr lang="en-US"/>
          </a:p>
        </p:txBody>
      </p:sp>
    </p:spTree>
    <p:extLst>
      <p:ext uri="{BB962C8B-B14F-4D97-AF65-F5344CB8AC3E}">
        <p14:creationId xmlns:p14="http://schemas.microsoft.com/office/powerpoint/2010/main" val="39371701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30</a:t>
            </a:fld>
            <a:endParaRPr lang="en-US"/>
          </a:p>
        </p:txBody>
      </p:sp>
    </p:spTree>
    <p:extLst>
      <p:ext uri="{BB962C8B-B14F-4D97-AF65-F5344CB8AC3E}">
        <p14:creationId xmlns:p14="http://schemas.microsoft.com/office/powerpoint/2010/main" val="2380049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31</a:t>
            </a:fld>
            <a:endParaRPr lang="en-US"/>
          </a:p>
        </p:txBody>
      </p:sp>
    </p:spTree>
    <p:extLst>
      <p:ext uri="{BB962C8B-B14F-4D97-AF65-F5344CB8AC3E}">
        <p14:creationId xmlns:p14="http://schemas.microsoft.com/office/powerpoint/2010/main" val="5811289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32</a:t>
            </a:fld>
            <a:endParaRPr lang="en-US"/>
          </a:p>
        </p:txBody>
      </p:sp>
    </p:spTree>
    <p:extLst>
      <p:ext uri="{BB962C8B-B14F-4D97-AF65-F5344CB8AC3E}">
        <p14:creationId xmlns:p14="http://schemas.microsoft.com/office/powerpoint/2010/main" val="6776890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33</a:t>
            </a:fld>
            <a:endParaRPr lang="en-US"/>
          </a:p>
        </p:txBody>
      </p:sp>
    </p:spTree>
    <p:extLst>
      <p:ext uri="{BB962C8B-B14F-4D97-AF65-F5344CB8AC3E}">
        <p14:creationId xmlns:p14="http://schemas.microsoft.com/office/powerpoint/2010/main" val="29344802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34</a:t>
            </a:fld>
            <a:endParaRPr lang="en-US"/>
          </a:p>
        </p:txBody>
      </p:sp>
    </p:spTree>
    <p:extLst>
      <p:ext uri="{BB962C8B-B14F-4D97-AF65-F5344CB8AC3E}">
        <p14:creationId xmlns:p14="http://schemas.microsoft.com/office/powerpoint/2010/main" val="34892678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35</a:t>
            </a:fld>
            <a:endParaRPr lang="en-US"/>
          </a:p>
        </p:txBody>
      </p:sp>
    </p:spTree>
    <p:extLst>
      <p:ext uri="{BB962C8B-B14F-4D97-AF65-F5344CB8AC3E}">
        <p14:creationId xmlns:p14="http://schemas.microsoft.com/office/powerpoint/2010/main" val="28884052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36</a:t>
            </a:fld>
            <a:endParaRPr lang="en-US"/>
          </a:p>
        </p:txBody>
      </p:sp>
    </p:spTree>
    <p:extLst>
      <p:ext uri="{BB962C8B-B14F-4D97-AF65-F5344CB8AC3E}">
        <p14:creationId xmlns:p14="http://schemas.microsoft.com/office/powerpoint/2010/main" val="178142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A278FF-0291-1E43-CB6D-4210E9543A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68F8CD-4804-425B-BBCA-4185DC1E48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F12126-C36D-A4D0-DAB9-77F40236B44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7C35D5C-7A72-E125-A777-57B144F8621B}"/>
              </a:ext>
            </a:extLst>
          </p:cNvPr>
          <p:cNvSpPr>
            <a:spLocks noGrp="1"/>
          </p:cNvSpPr>
          <p:nvPr>
            <p:ph type="sldNum" sz="quarter" idx="5"/>
          </p:nvPr>
        </p:nvSpPr>
        <p:spPr/>
        <p:txBody>
          <a:bodyPr/>
          <a:lstStyle/>
          <a:p>
            <a:fld id="{6D43F7EB-B1C7-4B42-B9B2-09CB6CDA9DAA}" type="slidenum">
              <a:rPr lang="en-US" smtClean="0"/>
              <a:t>8</a:t>
            </a:fld>
            <a:endParaRPr lang="en-US"/>
          </a:p>
        </p:txBody>
      </p:sp>
    </p:spTree>
    <p:extLst>
      <p:ext uri="{BB962C8B-B14F-4D97-AF65-F5344CB8AC3E}">
        <p14:creationId xmlns:p14="http://schemas.microsoft.com/office/powerpoint/2010/main" val="9818066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37</a:t>
            </a:fld>
            <a:endParaRPr lang="en-US"/>
          </a:p>
        </p:txBody>
      </p:sp>
    </p:spTree>
    <p:extLst>
      <p:ext uri="{BB962C8B-B14F-4D97-AF65-F5344CB8AC3E}">
        <p14:creationId xmlns:p14="http://schemas.microsoft.com/office/powerpoint/2010/main" val="40188378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38</a:t>
            </a:fld>
            <a:endParaRPr lang="en-US"/>
          </a:p>
        </p:txBody>
      </p:sp>
    </p:spTree>
    <p:extLst>
      <p:ext uri="{BB962C8B-B14F-4D97-AF65-F5344CB8AC3E}">
        <p14:creationId xmlns:p14="http://schemas.microsoft.com/office/powerpoint/2010/main" val="8907883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39</a:t>
            </a:fld>
            <a:endParaRPr lang="en-US"/>
          </a:p>
        </p:txBody>
      </p:sp>
    </p:spTree>
    <p:extLst>
      <p:ext uri="{BB962C8B-B14F-4D97-AF65-F5344CB8AC3E}">
        <p14:creationId xmlns:p14="http://schemas.microsoft.com/office/powerpoint/2010/main" val="41912395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40</a:t>
            </a:fld>
            <a:endParaRPr lang="en-US"/>
          </a:p>
        </p:txBody>
      </p:sp>
    </p:spTree>
    <p:extLst>
      <p:ext uri="{BB962C8B-B14F-4D97-AF65-F5344CB8AC3E}">
        <p14:creationId xmlns:p14="http://schemas.microsoft.com/office/powerpoint/2010/main" val="4494691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41</a:t>
            </a:fld>
            <a:endParaRPr lang="en-US"/>
          </a:p>
        </p:txBody>
      </p:sp>
    </p:spTree>
    <p:extLst>
      <p:ext uri="{BB962C8B-B14F-4D97-AF65-F5344CB8AC3E}">
        <p14:creationId xmlns:p14="http://schemas.microsoft.com/office/powerpoint/2010/main" val="21966806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42</a:t>
            </a:fld>
            <a:endParaRPr lang="en-US"/>
          </a:p>
        </p:txBody>
      </p:sp>
    </p:spTree>
    <p:extLst>
      <p:ext uri="{BB962C8B-B14F-4D97-AF65-F5344CB8AC3E}">
        <p14:creationId xmlns:p14="http://schemas.microsoft.com/office/powerpoint/2010/main" val="1578372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44</a:t>
            </a:fld>
            <a:endParaRPr lang="en-US"/>
          </a:p>
        </p:txBody>
      </p:sp>
    </p:spTree>
    <p:extLst>
      <p:ext uri="{BB962C8B-B14F-4D97-AF65-F5344CB8AC3E}">
        <p14:creationId xmlns:p14="http://schemas.microsoft.com/office/powerpoint/2010/main" val="10296813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45</a:t>
            </a:fld>
            <a:endParaRPr lang="en-US"/>
          </a:p>
        </p:txBody>
      </p:sp>
    </p:spTree>
    <p:extLst>
      <p:ext uri="{BB962C8B-B14F-4D97-AF65-F5344CB8AC3E}">
        <p14:creationId xmlns:p14="http://schemas.microsoft.com/office/powerpoint/2010/main" val="182354208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46</a:t>
            </a:fld>
            <a:endParaRPr lang="en-US"/>
          </a:p>
        </p:txBody>
      </p:sp>
    </p:spTree>
    <p:extLst>
      <p:ext uri="{BB962C8B-B14F-4D97-AF65-F5344CB8AC3E}">
        <p14:creationId xmlns:p14="http://schemas.microsoft.com/office/powerpoint/2010/main" val="4755036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47</a:t>
            </a:fld>
            <a:endParaRPr lang="en-US"/>
          </a:p>
        </p:txBody>
      </p:sp>
    </p:spTree>
    <p:extLst>
      <p:ext uri="{BB962C8B-B14F-4D97-AF65-F5344CB8AC3E}">
        <p14:creationId xmlns:p14="http://schemas.microsoft.com/office/powerpoint/2010/main" val="4021120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9</a:t>
            </a:fld>
            <a:endParaRPr lang="en-US"/>
          </a:p>
        </p:txBody>
      </p:sp>
    </p:spTree>
    <p:extLst>
      <p:ext uri="{BB962C8B-B14F-4D97-AF65-F5344CB8AC3E}">
        <p14:creationId xmlns:p14="http://schemas.microsoft.com/office/powerpoint/2010/main" val="10576404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48</a:t>
            </a:fld>
            <a:endParaRPr lang="en-US"/>
          </a:p>
        </p:txBody>
      </p:sp>
    </p:spTree>
    <p:extLst>
      <p:ext uri="{BB962C8B-B14F-4D97-AF65-F5344CB8AC3E}">
        <p14:creationId xmlns:p14="http://schemas.microsoft.com/office/powerpoint/2010/main" val="327888597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49</a:t>
            </a:fld>
            <a:endParaRPr lang="en-US"/>
          </a:p>
        </p:txBody>
      </p:sp>
    </p:spTree>
    <p:extLst>
      <p:ext uri="{BB962C8B-B14F-4D97-AF65-F5344CB8AC3E}">
        <p14:creationId xmlns:p14="http://schemas.microsoft.com/office/powerpoint/2010/main" val="14497894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50</a:t>
            </a:fld>
            <a:endParaRPr lang="en-US"/>
          </a:p>
        </p:txBody>
      </p:sp>
    </p:spTree>
    <p:extLst>
      <p:ext uri="{BB962C8B-B14F-4D97-AF65-F5344CB8AC3E}">
        <p14:creationId xmlns:p14="http://schemas.microsoft.com/office/powerpoint/2010/main" val="55151615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51</a:t>
            </a:fld>
            <a:endParaRPr lang="en-US"/>
          </a:p>
        </p:txBody>
      </p:sp>
    </p:spTree>
    <p:extLst>
      <p:ext uri="{BB962C8B-B14F-4D97-AF65-F5344CB8AC3E}">
        <p14:creationId xmlns:p14="http://schemas.microsoft.com/office/powerpoint/2010/main" val="336620356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52</a:t>
            </a:fld>
            <a:endParaRPr lang="en-US"/>
          </a:p>
        </p:txBody>
      </p:sp>
    </p:spTree>
    <p:extLst>
      <p:ext uri="{BB962C8B-B14F-4D97-AF65-F5344CB8AC3E}">
        <p14:creationId xmlns:p14="http://schemas.microsoft.com/office/powerpoint/2010/main" val="38958384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53</a:t>
            </a:fld>
            <a:endParaRPr lang="en-US"/>
          </a:p>
        </p:txBody>
      </p:sp>
    </p:spTree>
    <p:extLst>
      <p:ext uri="{BB962C8B-B14F-4D97-AF65-F5344CB8AC3E}">
        <p14:creationId xmlns:p14="http://schemas.microsoft.com/office/powerpoint/2010/main" val="38786652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Bus Vs. Payload</a:t>
            </a:r>
          </a:p>
        </p:txBody>
      </p:sp>
      <p:sp>
        <p:nvSpPr>
          <p:cNvPr id="4" name="Slide Number Placeholder 3"/>
          <p:cNvSpPr>
            <a:spLocks noGrp="1"/>
          </p:cNvSpPr>
          <p:nvPr>
            <p:ph type="sldNum" sz="quarter" idx="5"/>
          </p:nvPr>
        </p:nvSpPr>
        <p:spPr/>
        <p:txBody>
          <a:bodyPr/>
          <a:lstStyle/>
          <a:p>
            <a:fld id="{6D43F7EB-B1C7-4B42-B9B2-09CB6CDA9DAA}" type="slidenum">
              <a:rPr lang="en-US" smtClean="0"/>
              <a:t>54</a:t>
            </a:fld>
            <a:endParaRPr lang="en-US"/>
          </a:p>
        </p:txBody>
      </p:sp>
    </p:spTree>
    <p:extLst>
      <p:ext uri="{BB962C8B-B14F-4D97-AF65-F5344CB8AC3E}">
        <p14:creationId xmlns:p14="http://schemas.microsoft.com/office/powerpoint/2010/main" val="999669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A278FF-0291-1E43-CB6D-4210E9543A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68F8CD-4804-425B-BBCA-4185DC1E48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F12126-C36D-A4D0-DAB9-77F40236B44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7C35D5C-7A72-E125-A777-57B144F8621B}"/>
              </a:ext>
            </a:extLst>
          </p:cNvPr>
          <p:cNvSpPr>
            <a:spLocks noGrp="1"/>
          </p:cNvSpPr>
          <p:nvPr>
            <p:ph type="sldNum" sz="quarter" idx="5"/>
          </p:nvPr>
        </p:nvSpPr>
        <p:spPr/>
        <p:txBody>
          <a:bodyPr/>
          <a:lstStyle/>
          <a:p>
            <a:fld id="{6D43F7EB-B1C7-4B42-B9B2-09CB6CDA9DAA}" type="slidenum">
              <a:rPr lang="en-US" smtClean="0"/>
              <a:t>10</a:t>
            </a:fld>
            <a:endParaRPr lang="en-US"/>
          </a:p>
        </p:txBody>
      </p:sp>
    </p:spTree>
    <p:extLst>
      <p:ext uri="{BB962C8B-B14F-4D97-AF65-F5344CB8AC3E}">
        <p14:creationId xmlns:p14="http://schemas.microsoft.com/office/powerpoint/2010/main" val="4285163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12</a:t>
            </a:fld>
            <a:endParaRPr lang="en-US"/>
          </a:p>
        </p:txBody>
      </p:sp>
    </p:spTree>
    <p:extLst>
      <p:ext uri="{BB962C8B-B14F-4D97-AF65-F5344CB8AC3E}">
        <p14:creationId xmlns:p14="http://schemas.microsoft.com/office/powerpoint/2010/main" val="3774650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Space systems are really systems of systems…….of systems</a:t>
            </a:r>
          </a:p>
        </p:txBody>
      </p:sp>
      <p:sp>
        <p:nvSpPr>
          <p:cNvPr id="4" name="Slide Number Placeholder 3"/>
          <p:cNvSpPr>
            <a:spLocks noGrp="1"/>
          </p:cNvSpPr>
          <p:nvPr>
            <p:ph type="sldNum" sz="quarter" idx="5"/>
          </p:nvPr>
        </p:nvSpPr>
        <p:spPr/>
        <p:txBody>
          <a:bodyPr/>
          <a:lstStyle/>
          <a:p>
            <a:fld id="{6D43F7EB-B1C7-4B42-B9B2-09CB6CDA9DAA}" type="slidenum">
              <a:rPr lang="en-US" smtClean="0"/>
              <a:t>13</a:t>
            </a:fld>
            <a:endParaRPr lang="en-US"/>
          </a:p>
        </p:txBody>
      </p:sp>
    </p:spTree>
    <p:extLst>
      <p:ext uri="{BB962C8B-B14F-4D97-AF65-F5344CB8AC3E}">
        <p14:creationId xmlns:p14="http://schemas.microsoft.com/office/powerpoint/2010/main" val="3422272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14</a:t>
            </a:fld>
            <a:endParaRPr lang="en-US"/>
          </a:p>
        </p:txBody>
      </p:sp>
    </p:spTree>
    <p:extLst>
      <p:ext uri="{BB962C8B-B14F-4D97-AF65-F5344CB8AC3E}">
        <p14:creationId xmlns:p14="http://schemas.microsoft.com/office/powerpoint/2010/main" val="3433989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how ground to space comms are more familiar to security folks then they might think</a:t>
            </a:r>
          </a:p>
        </p:txBody>
      </p:sp>
      <p:sp>
        <p:nvSpPr>
          <p:cNvPr id="4" name="Slide Number Placeholder 3"/>
          <p:cNvSpPr>
            <a:spLocks noGrp="1"/>
          </p:cNvSpPr>
          <p:nvPr>
            <p:ph type="sldNum" sz="quarter" idx="5"/>
          </p:nvPr>
        </p:nvSpPr>
        <p:spPr/>
        <p:txBody>
          <a:bodyPr/>
          <a:lstStyle/>
          <a:p>
            <a:fld id="{6D43F7EB-B1C7-4B42-B9B2-09CB6CDA9DAA}" type="slidenum">
              <a:rPr lang="en-US" smtClean="0"/>
              <a:t>15</a:t>
            </a:fld>
            <a:endParaRPr lang="en-US"/>
          </a:p>
        </p:txBody>
      </p:sp>
    </p:spTree>
    <p:extLst>
      <p:ext uri="{BB962C8B-B14F-4D97-AF65-F5344CB8AC3E}">
        <p14:creationId xmlns:p14="http://schemas.microsoft.com/office/powerpoint/2010/main" val="24987526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000000"/>
        </a:solidFill>
        <a:effectLst/>
      </p:bgPr>
    </p:bg>
    <p:spTree>
      <p:nvGrpSpPr>
        <p:cNvPr id="1" name=""/>
        <p:cNvGrpSpPr/>
        <p:nvPr/>
      </p:nvGrpSpPr>
      <p:grpSpPr>
        <a:xfrm>
          <a:off x="0" y="0"/>
          <a:ext cx="0" cy="0"/>
          <a:chOff x="0" y="0"/>
          <a:chExt cx="0" cy="0"/>
        </a:xfrm>
      </p:grpSpPr>
      <p:pic>
        <p:nvPicPr>
          <p:cNvPr id="10" name="Picture 9" descr="A blue sky with white stars&#10;&#10;Description automatically generated">
            <a:extLst>
              <a:ext uri="{FF2B5EF4-FFF2-40B4-BE49-F238E27FC236}">
                <a16:creationId xmlns:a16="http://schemas.microsoft.com/office/drawing/2014/main" id="{E961B474-7327-0EF6-05D8-2B44F1BC81A5}"/>
              </a:ext>
            </a:extLst>
          </p:cNvPr>
          <p:cNvPicPr>
            <a:picLocks noChangeAspect="1"/>
          </p:cNvPicPr>
          <p:nvPr/>
        </p:nvPicPr>
        <p:blipFill rotWithShape="1">
          <a:blip r:embed="rId2"/>
          <a:srcRect/>
          <a:stretch/>
        </p:blipFill>
        <p:spPr>
          <a:xfrm>
            <a:off x="-1" y="0"/>
            <a:ext cx="12192001" cy="6858000"/>
          </a:xfrm>
          <a:prstGeom prst="rect">
            <a:avLst/>
          </a:prstGeom>
        </p:spPr>
      </p:pic>
      <p:pic>
        <p:nvPicPr>
          <p:cNvPr id="17" name="Picture 16" descr="A black background with white lines&#10;&#10;Description automatically generated">
            <a:extLst>
              <a:ext uri="{FF2B5EF4-FFF2-40B4-BE49-F238E27FC236}">
                <a16:creationId xmlns:a16="http://schemas.microsoft.com/office/drawing/2014/main" id="{43DBE756-05BD-8443-494C-984861C6FB47}"/>
              </a:ext>
            </a:extLst>
          </p:cNvPr>
          <p:cNvPicPr>
            <a:picLocks noChangeAspect="1"/>
          </p:cNvPicPr>
          <p:nvPr/>
        </p:nvPicPr>
        <p:blipFill>
          <a:blip r:embed="rId3">
            <a:alphaModFix amt="15000"/>
          </a:blip>
          <a:stretch>
            <a:fillRect/>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F271BB7D-BA2A-DEFB-F5C8-C0B7B5A2525F}"/>
              </a:ext>
            </a:extLst>
          </p:cNvPr>
          <p:cNvSpPr/>
          <p:nvPr/>
        </p:nvSpPr>
        <p:spPr>
          <a:xfrm>
            <a:off x="0" y="0"/>
            <a:ext cx="12192000" cy="6858000"/>
          </a:xfrm>
          <a:prstGeom prst="rect">
            <a:avLst/>
          </a:prstGeom>
          <a:gradFill flip="none" rotWithShape="1">
            <a:gsLst>
              <a:gs pos="53000">
                <a:schemeClr val="tx1">
                  <a:alpha val="0"/>
                </a:schemeClr>
              </a:gs>
              <a:gs pos="100000">
                <a:schemeClr val="tx1"/>
              </a:gs>
            </a:gsLst>
            <a:lin ang="36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DD509E-1AF8-D740-A561-D9E866D98691}"/>
              </a:ext>
            </a:extLst>
          </p:cNvPr>
          <p:cNvSpPr>
            <a:spLocks noGrp="1"/>
          </p:cNvSpPr>
          <p:nvPr>
            <p:ph type="ctrTitle"/>
          </p:nvPr>
        </p:nvSpPr>
        <p:spPr>
          <a:xfrm>
            <a:off x="1058333" y="1249355"/>
            <a:ext cx="5139267" cy="2306637"/>
          </a:xfrm>
        </p:spPr>
        <p:txBody>
          <a:bodyPr anchor="b"/>
          <a:lstStyle>
            <a:lvl1pPr algn="l">
              <a:defRPr sz="48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7E50A6C2-C104-6544-8D04-7F169391D553}"/>
              </a:ext>
            </a:extLst>
          </p:cNvPr>
          <p:cNvSpPr>
            <a:spLocks noGrp="1"/>
          </p:cNvSpPr>
          <p:nvPr>
            <p:ph type="subTitle" idx="1"/>
          </p:nvPr>
        </p:nvSpPr>
        <p:spPr>
          <a:xfrm>
            <a:off x="1075266" y="3839096"/>
            <a:ext cx="5129696" cy="1655762"/>
          </a:xfrm>
        </p:spPr>
        <p:txBody>
          <a:bodyPr/>
          <a:lstStyle>
            <a:lvl1pPr marL="0" indent="0" algn="l">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30" name="Picture 14">
            <a:extLst>
              <a:ext uri="{FF2B5EF4-FFF2-40B4-BE49-F238E27FC236}">
                <a16:creationId xmlns:a16="http://schemas.microsoft.com/office/drawing/2014/main" id="{DB4D5539-1324-C38A-CCE8-8B31A9B2B2B1}"/>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9028031" y="185979"/>
            <a:ext cx="2829373" cy="1263113"/>
          </a:xfrm>
          <a:prstGeom prst="rect">
            <a:avLst/>
          </a:prstGeom>
        </p:spPr>
      </p:pic>
    </p:spTree>
    <p:extLst>
      <p:ext uri="{BB962C8B-B14F-4D97-AF65-F5344CB8AC3E}">
        <p14:creationId xmlns:p14="http://schemas.microsoft.com/office/powerpoint/2010/main" val="1602521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CF64-4656-884B-8452-4ED846991248}"/>
              </a:ext>
            </a:extLst>
          </p:cNvPr>
          <p:cNvSpPr>
            <a:spLocks noGrp="1"/>
          </p:cNvSpPr>
          <p:nvPr>
            <p:ph type="title"/>
          </p:nvPr>
        </p:nvSpPr>
        <p:spPr>
          <a:xfrm>
            <a:off x="509823" y="333565"/>
            <a:ext cx="9147048" cy="1009651"/>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13F727A-AF4F-6D45-BB00-5837193DB6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4CFD1F68-94DD-8243-86FA-7F510BE47CDA}"/>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9" name="TextBox 8">
            <a:extLst>
              <a:ext uri="{FF2B5EF4-FFF2-40B4-BE49-F238E27FC236}">
                <a16:creationId xmlns:a16="http://schemas.microsoft.com/office/drawing/2014/main" id="{68B0BF47-BE58-688A-C64B-344DA3DAD026}"/>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0" name="Picture 9" descr="A cartoon of a planet earth and stars&#10;&#10;Description automatically generated">
            <a:extLst>
              <a:ext uri="{FF2B5EF4-FFF2-40B4-BE49-F238E27FC236}">
                <a16:creationId xmlns:a16="http://schemas.microsoft.com/office/drawing/2014/main" id="{8C647FD7-54DC-6686-1C8F-5D63A7906A77}"/>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497372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ck Cover / End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33843B-5096-EB0A-B4C0-66BC7F80D57D}"/>
              </a:ext>
            </a:extLst>
          </p:cNvPr>
          <p:cNvPicPr>
            <a:picLocks noChangeAspect="1"/>
          </p:cNvPicPr>
          <p:nvPr/>
        </p:nvPicPr>
        <p:blipFill>
          <a:blip r:embed="rId2"/>
          <a:srcRect/>
          <a:stretch/>
        </p:blipFill>
        <p:spPr>
          <a:xfrm>
            <a:off x="-1" y="0"/>
            <a:ext cx="12192000" cy="6858000"/>
          </a:xfrm>
          <a:prstGeom prst="rect">
            <a:avLst/>
          </a:prstGeom>
        </p:spPr>
      </p:pic>
      <p:pic>
        <p:nvPicPr>
          <p:cNvPr id="4" name="Picture 3" descr="A black background with white lines&#10;&#10;Description automatically generated">
            <a:extLst>
              <a:ext uri="{FF2B5EF4-FFF2-40B4-BE49-F238E27FC236}">
                <a16:creationId xmlns:a16="http://schemas.microsoft.com/office/drawing/2014/main" id="{0D3D8F33-1C89-1098-F45A-B14622CCF092}"/>
              </a:ext>
            </a:extLst>
          </p:cNvPr>
          <p:cNvPicPr>
            <a:picLocks noChangeAspect="1"/>
          </p:cNvPicPr>
          <p:nvPr/>
        </p:nvPicPr>
        <p:blipFill>
          <a:blip r:embed="rId3">
            <a:alphaModFix amt="15000"/>
          </a:blip>
          <a:stretch>
            <a:fillRect/>
          </a:stretch>
        </p:blipFill>
        <p:spPr>
          <a:xfrm>
            <a:off x="0" y="0"/>
            <a:ext cx="12192000" cy="6858000"/>
          </a:xfrm>
          <a:prstGeom prst="rect">
            <a:avLst/>
          </a:prstGeom>
        </p:spPr>
      </p:pic>
    </p:spTree>
    <p:extLst>
      <p:ext uri="{BB962C8B-B14F-4D97-AF65-F5344CB8AC3E}">
        <p14:creationId xmlns:p14="http://schemas.microsoft.com/office/powerpoint/2010/main" val="419155534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1D98-AA98-D848-8BFF-9C0692DF5E73}"/>
              </a:ext>
            </a:extLst>
          </p:cNvPr>
          <p:cNvSpPr>
            <a:spLocks noGrp="1"/>
          </p:cNvSpPr>
          <p:nvPr>
            <p:ph type="title"/>
          </p:nvPr>
        </p:nvSpPr>
        <p:spPr>
          <a:xfrm>
            <a:off x="510424" y="329799"/>
            <a:ext cx="9251643" cy="1009651"/>
          </a:xfrm>
        </p:spPr>
        <p:txBody>
          <a:bodyPr wrap="none" lIns="0" tIns="0" rIns="0" bIns="0" anchor="t">
            <a:noAutofit/>
          </a:bodyPr>
          <a:lstStyle>
            <a:lvl1pPr>
              <a:defRPr sz="3200" b="1" i="0">
                <a:latin typeface="Exo 2 SemiBold" pitchFamily="2" charset="77"/>
              </a:defRPr>
            </a:lvl1pPr>
          </a:lstStyle>
          <a:p>
            <a:r>
              <a:rPr lang="en-US"/>
              <a:t>Click to edit Master title style</a:t>
            </a:r>
          </a:p>
        </p:txBody>
      </p:sp>
      <p:sp>
        <p:nvSpPr>
          <p:cNvPr id="3" name="Content Placeholder 2">
            <a:extLst>
              <a:ext uri="{FF2B5EF4-FFF2-40B4-BE49-F238E27FC236}">
                <a16:creationId xmlns:a16="http://schemas.microsoft.com/office/drawing/2014/main" id="{EDE82D80-C8BC-E745-9923-B04F53A5D0A7}"/>
              </a:ext>
            </a:extLst>
          </p:cNvPr>
          <p:cNvSpPr>
            <a:spLocks noGrp="1"/>
          </p:cNvSpPr>
          <p:nvPr>
            <p:ph idx="1"/>
          </p:nvPr>
        </p:nvSpPr>
        <p:spPr>
          <a:xfrm>
            <a:off x="510424" y="1608667"/>
            <a:ext cx="11174931" cy="4613339"/>
          </a:xfrm>
        </p:spPr>
        <p:txBody>
          <a:bodyPr wrap="none" lIns="0" tIns="0" rIns="0" bIns="0">
            <a:noAutofit/>
          </a:bodyPr>
          <a:lstStyle>
            <a:lvl1pPr>
              <a:defRPr sz="1800">
                <a:latin typeface="Montserrat" pitchFamily="2" charset="77"/>
              </a:defRPr>
            </a:lvl1pPr>
            <a:lvl2pPr>
              <a:defRPr sz="1800">
                <a:latin typeface="Montserrat" pitchFamily="2" charset="77"/>
              </a:defRPr>
            </a:lvl2pPr>
            <a:lvl3pPr>
              <a:defRPr sz="1800">
                <a:latin typeface="Montserrat" pitchFamily="2" charset="77"/>
              </a:defRPr>
            </a:lvl3pPr>
            <a:lvl4pPr>
              <a:defRPr sz="1800">
                <a:latin typeface="Montserrat" pitchFamily="2" charset="77"/>
              </a:defRPr>
            </a:lvl4pPr>
            <a:lvl5pPr>
              <a:defRPr sz="1800">
                <a:latin typeface="Montserrat" pitchFamily="2"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1011D2DF-187E-6E40-AF04-C21A6171EE63}"/>
              </a:ext>
            </a:extLst>
          </p:cNvPr>
          <p:cNvSpPr>
            <a:spLocks noGrp="1"/>
          </p:cNvSpPr>
          <p:nvPr>
            <p:ph type="sldNum" sz="quarter" idx="12"/>
          </p:nvPr>
        </p:nvSpPr>
        <p:spPr>
          <a:xfrm>
            <a:off x="8991600" y="6333067"/>
            <a:ext cx="2743200" cy="365125"/>
          </a:xfrm>
        </p:spPr>
        <p:txBody>
          <a:bodyPr wrap="none" lIns="0" tIns="0" rIns="0" bIns="0" anchor="t" anchorCtr="0"/>
          <a:lstStyle>
            <a:lvl1pPr>
              <a:defRPr sz="800">
                <a:solidFill>
                  <a:schemeClr val="tx1"/>
                </a:solidFill>
                <a:latin typeface="Montserrat" pitchFamily="2" charset="77"/>
              </a:defRPr>
            </a:lvl1pPr>
          </a:lstStyle>
          <a:p>
            <a:fld id="{3A98EE3D-8CD1-4C3F-BD1C-C98C9596463C}" type="slidenum">
              <a:rPr lang="en-US" smtClean="0"/>
              <a:t>‹#›</a:t>
            </a:fld>
            <a:endParaRPr lang="en-US" dirty="0"/>
          </a:p>
        </p:txBody>
      </p:sp>
      <p:sp>
        <p:nvSpPr>
          <p:cNvPr id="13" name="TextBox 12">
            <a:extLst>
              <a:ext uri="{FF2B5EF4-FFF2-40B4-BE49-F238E27FC236}">
                <a16:creationId xmlns:a16="http://schemas.microsoft.com/office/drawing/2014/main" id="{78A96F29-6668-5665-8E7A-3A00FBDA736E}"/>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5" name="Picture 14" descr="A cartoon of a planet earth and stars&#10;&#10;Description automatically generated">
            <a:extLst>
              <a:ext uri="{FF2B5EF4-FFF2-40B4-BE49-F238E27FC236}">
                <a16:creationId xmlns:a16="http://schemas.microsoft.com/office/drawing/2014/main" id="{2C068E0F-D4A7-60BD-2CFA-9ED75C64DF2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333729671"/>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bg>
      <p:bgPr>
        <a:gradFill>
          <a:gsLst>
            <a:gs pos="10000">
              <a:schemeClr val="accent3"/>
            </a:gs>
            <a:gs pos="100000">
              <a:schemeClr val="accent1"/>
            </a:gs>
          </a:gsLst>
          <a:lin ang="18900000" scaled="1"/>
        </a:gradFill>
        <a:effectLst/>
      </p:bgPr>
    </p:bg>
    <p:spTree>
      <p:nvGrpSpPr>
        <p:cNvPr id="1" name=""/>
        <p:cNvGrpSpPr/>
        <p:nvPr/>
      </p:nvGrpSpPr>
      <p:grpSpPr>
        <a:xfrm>
          <a:off x="0" y="0"/>
          <a:ext cx="0" cy="0"/>
          <a:chOff x="0" y="0"/>
          <a:chExt cx="0" cy="0"/>
        </a:xfrm>
      </p:grpSpPr>
      <p:pic>
        <p:nvPicPr>
          <p:cNvPr id="14" name="Picture 13" descr="A black background with white lines&#10;&#10;Description automatically generated">
            <a:extLst>
              <a:ext uri="{FF2B5EF4-FFF2-40B4-BE49-F238E27FC236}">
                <a16:creationId xmlns:a16="http://schemas.microsoft.com/office/drawing/2014/main" id="{B9B3FC84-400A-C329-0D90-EB1B9555BEC9}"/>
              </a:ext>
            </a:extLst>
          </p:cNvPr>
          <p:cNvPicPr>
            <a:picLocks noChangeAspect="1"/>
          </p:cNvPicPr>
          <p:nvPr/>
        </p:nvPicPr>
        <p:blipFill>
          <a:blip r:embed="rId2">
            <a:alphaModFix amt="15000"/>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FB7AB92-7BD5-2045-BBCF-E01A12466CCF}"/>
              </a:ext>
            </a:extLst>
          </p:cNvPr>
          <p:cNvSpPr>
            <a:spLocks noGrp="1"/>
          </p:cNvSpPr>
          <p:nvPr>
            <p:ph type="title"/>
          </p:nvPr>
        </p:nvSpPr>
        <p:spPr>
          <a:xfrm>
            <a:off x="1049866" y="677333"/>
            <a:ext cx="10515600" cy="2852737"/>
          </a:xfrm>
        </p:spPr>
        <p:txBody>
          <a:bodyPr anchor="b"/>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820838DC-C4C4-1F42-8199-CCA05EB59A73}"/>
              </a:ext>
            </a:extLst>
          </p:cNvPr>
          <p:cNvSpPr>
            <a:spLocks noGrp="1"/>
          </p:cNvSpPr>
          <p:nvPr>
            <p:ph type="body" idx="1"/>
          </p:nvPr>
        </p:nvSpPr>
        <p:spPr>
          <a:xfrm>
            <a:off x="1066800" y="3831824"/>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TextBox 9">
            <a:extLst>
              <a:ext uri="{FF2B5EF4-FFF2-40B4-BE49-F238E27FC236}">
                <a16:creationId xmlns:a16="http://schemas.microsoft.com/office/drawing/2014/main" id="{C9D9DB52-A10E-51DC-B3E4-1D488A294EA8}"/>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solidFill>
                  <a:schemeClr val="bg1"/>
                </a:solidFill>
                <a:latin typeface="Montserrat" pitchFamily="2" charset="77"/>
              </a:rPr>
              <a:t>© 2023 Final Frontier Security. All Rights Reserved.</a:t>
            </a:r>
          </a:p>
        </p:txBody>
      </p:sp>
      <p:pic>
        <p:nvPicPr>
          <p:cNvPr id="23" name="Picture 22" descr="A cartoon of a planet earth and stars&#10;&#10;Description automatically generated">
            <a:extLst>
              <a:ext uri="{FF2B5EF4-FFF2-40B4-BE49-F238E27FC236}">
                <a16:creationId xmlns:a16="http://schemas.microsoft.com/office/drawing/2014/main" id="{C94984BE-BF1F-9509-D6D4-E0191B407B1B}"/>
              </a:ext>
            </a:extLst>
          </p:cNvPr>
          <p:cNvPicPr>
            <a:picLocks noChangeAspect="1"/>
          </p:cNvPicPr>
          <p:nvPr/>
        </p:nvPicPr>
        <p:blipFill>
          <a:blip r:embed="rId3"/>
          <a:stretch>
            <a:fillRect/>
          </a:stretch>
        </p:blipFill>
        <p:spPr>
          <a:xfrm>
            <a:off x="10303254" y="245738"/>
            <a:ext cx="1466376" cy="651723"/>
          </a:xfrm>
          <a:prstGeom prst="rect">
            <a:avLst/>
          </a:prstGeom>
        </p:spPr>
      </p:pic>
      <p:sp>
        <p:nvSpPr>
          <p:cNvPr id="24" name="Slide Number Placeholder 5">
            <a:extLst>
              <a:ext uri="{FF2B5EF4-FFF2-40B4-BE49-F238E27FC236}">
                <a16:creationId xmlns:a16="http://schemas.microsoft.com/office/drawing/2014/main" id="{2BD90324-4C92-2838-A1D2-69BF9FE2FF4C}"/>
              </a:ext>
            </a:extLst>
          </p:cNvPr>
          <p:cNvSpPr>
            <a:spLocks noGrp="1"/>
          </p:cNvSpPr>
          <p:nvPr>
            <p:ph type="sldNum" sz="quarter" idx="12"/>
          </p:nvPr>
        </p:nvSpPr>
        <p:spPr>
          <a:xfrm>
            <a:off x="8991600" y="6333067"/>
            <a:ext cx="2743200" cy="365125"/>
          </a:xfrm>
        </p:spPr>
        <p:txBody>
          <a:bodyPr wrap="none" lIns="0" tIns="0" rIns="0" bIns="0" anchor="t" anchorCtr="0"/>
          <a:lstStyle>
            <a:lvl1pPr>
              <a:defRPr sz="800">
                <a:solidFill>
                  <a:schemeClr val="bg1"/>
                </a:solidFill>
                <a:latin typeface="Montserrat" pitchFamily="2" charset="7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64072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515E2-4ECA-184E-9C94-4A0106845473}"/>
              </a:ext>
            </a:extLst>
          </p:cNvPr>
          <p:cNvSpPr>
            <a:spLocks noGrp="1"/>
          </p:cNvSpPr>
          <p:nvPr>
            <p:ph type="title"/>
          </p:nvPr>
        </p:nvSpPr>
        <p:spPr>
          <a:xfrm>
            <a:off x="509822" y="333565"/>
            <a:ext cx="9243777" cy="100965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AA497822-4DA7-A944-80AB-D8A7551596D2}"/>
              </a:ext>
            </a:extLst>
          </p:cNvPr>
          <p:cNvSpPr>
            <a:spLocks noGrp="1"/>
          </p:cNvSpPr>
          <p:nvPr>
            <p:ph sz="half" idx="1"/>
          </p:nvPr>
        </p:nvSpPr>
        <p:spPr>
          <a:xfrm>
            <a:off x="503767" y="1612646"/>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FF3666-DC57-A345-9A0F-B026EDB4F7AC}"/>
              </a:ext>
            </a:extLst>
          </p:cNvPr>
          <p:cNvSpPr>
            <a:spLocks noGrp="1"/>
          </p:cNvSpPr>
          <p:nvPr>
            <p:ph sz="half" idx="2"/>
          </p:nvPr>
        </p:nvSpPr>
        <p:spPr>
          <a:xfrm>
            <a:off x="6555536" y="1612646"/>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E3B99AFE-22A8-9740-9FCB-A4D05B78349A}"/>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6" name="TextBox 15">
            <a:extLst>
              <a:ext uri="{FF2B5EF4-FFF2-40B4-BE49-F238E27FC236}">
                <a16:creationId xmlns:a16="http://schemas.microsoft.com/office/drawing/2014/main" id="{9E2C2EE1-AA38-67F4-E03F-A71434CE984C}"/>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7" name="Picture 16" descr="A cartoon of a planet earth and stars&#10;&#10;Description automatically generated">
            <a:extLst>
              <a:ext uri="{FF2B5EF4-FFF2-40B4-BE49-F238E27FC236}">
                <a16:creationId xmlns:a16="http://schemas.microsoft.com/office/drawing/2014/main" id="{28E1E0A8-988B-94D0-280F-EF67BB2CD42C}"/>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4203384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5F24D-4D3B-EA4E-9A9C-A0C214B2967A}"/>
              </a:ext>
            </a:extLst>
          </p:cNvPr>
          <p:cNvSpPr>
            <a:spLocks noGrp="1"/>
          </p:cNvSpPr>
          <p:nvPr>
            <p:ph type="title"/>
          </p:nvPr>
        </p:nvSpPr>
        <p:spPr>
          <a:xfrm>
            <a:off x="503767" y="328550"/>
            <a:ext cx="9258300" cy="632396"/>
          </a:xfrm>
        </p:spPr>
        <p:txBody>
          <a:bodyPr/>
          <a:lstStyle/>
          <a:p>
            <a:r>
              <a:rPr lang="en-US"/>
              <a:t>Click to edit Master title style</a:t>
            </a:r>
          </a:p>
        </p:txBody>
      </p:sp>
      <p:sp>
        <p:nvSpPr>
          <p:cNvPr id="3" name="Text Placeholder 2">
            <a:extLst>
              <a:ext uri="{FF2B5EF4-FFF2-40B4-BE49-F238E27FC236}">
                <a16:creationId xmlns:a16="http://schemas.microsoft.com/office/drawing/2014/main" id="{5AA59ECC-AA34-C540-A79A-8FF0CB0429CE}"/>
              </a:ext>
            </a:extLst>
          </p:cNvPr>
          <p:cNvSpPr>
            <a:spLocks noGrp="1"/>
          </p:cNvSpPr>
          <p:nvPr>
            <p:ph type="body" idx="1"/>
          </p:nvPr>
        </p:nvSpPr>
        <p:spPr>
          <a:xfrm>
            <a:off x="503767" y="1566577"/>
            <a:ext cx="5157787" cy="376237"/>
          </a:xfrm>
        </p:spPr>
        <p:txBody>
          <a:bodyPr anchor="t"/>
          <a:lstStyle>
            <a:lvl1pPr marL="0" indent="0">
              <a:buNone/>
              <a:defRPr sz="2200" b="1" i="0">
                <a:latin typeface="Exo 2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565F3A-94B5-674D-9EA0-F3D2AF3A61A3}"/>
              </a:ext>
            </a:extLst>
          </p:cNvPr>
          <p:cNvSpPr>
            <a:spLocks noGrp="1"/>
          </p:cNvSpPr>
          <p:nvPr>
            <p:ph sz="half" idx="2"/>
          </p:nvPr>
        </p:nvSpPr>
        <p:spPr>
          <a:xfrm>
            <a:off x="503767" y="221246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4DBC18-A4B6-EF4C-8C42-C3DD4790908E}"/>
              </a:ext>
            </a:extLst>
          </p:cNvPr>
          <p:cNvSpPr>
            <a:spLocks noGrp="1"/>
          </p:cNvSpPr>
          <p:nvPr>
            <p:ph type="body" sz="quarter" idx="3"/>
          </p:nvPr>
        </p:nvSpPr>
        <p:spPr>
          <a:xfrm>
            <a:off x="6538915" y="1566577"/>
            <a:ext cx="5183188" cy="376237"/>
          </a:xfrm>
        </p:spPr>
        <p:txBody>
          <a:bodyPr anchor="t"/>
          <a:lstStyle>
            <a:lvl1pPr marL="0" indent="0">
              <a:buNone/>
              <a:defRPr sz="2200" b="1" i="0">
                <a:latin typeface="Exo 2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C3364C-AE17-F441-B519-ED310712CC0A}"/>
              </a:ext>
            </a:extLst>
          </p:cNvPr>
          <p:cNvSpPr>
            <a:spLocks noGrp="1"/>
          </p:cNvSpPr>
          <p:nvPr>
            <p:ph sz="quarter" idx="4"/>
          </p:nvPr>
        </p:nvSpPr>
        <p:spPr>
          <a:xfrm>
            <a:off x="6538915" y="221246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E4DD2626-FC45-E046-A05E-1C2332C77462}"/>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4" name="TextBox 13">
            <a:extLst>
              <a:ext uri="{FF2B5EF4-FFF2-40B4-BE49-F238E27FC236}">
                <a16:creationId xmlns:a16="http://schemas.microsoft.com/office/drawing/2014/main" id="{08F58C79-F284-BBE6-49B1-B9310A6EEC94}"/>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5" name="Picture 14" descr="A cartoon of a planet earth and stars&#10;&#10;Description automatically generated">
            <a:extLst>
              <a:ext uri="{FF2B5EF4-FFF2-40B4-BE49-F238E27FC236}">
                <a16:creationId xmlns:a16="http://schemas.microsoft.com/office/drawing/2014/main" id="{F59B323F-38CD-7E8C-3F96-FDC4CD1F9A6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129977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A5DE1-7C9A-6647-BD17-C40D29B51E7D}"/>
              </a:ext>
            </a:extLst>
          </p:cNvPr>
          <p:cNvSpPr>
            <a:spLocks noGrp="1"/>
          </p:cNvSpPr>
          <p:nvPr>
            <p:ph type="title"/>
          </p:nvPr>
        </p:nvSpPr>
        <p:spPr>
          <a:xfrm>
            <a:off x="503767" y="333565"/>
            <a:ext cx="9147048" cy="1009651"/>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0830FDC0-E382-A44B-8741-FE114F44066B}"/>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9" name="TextBox 8">
            <a:extLst>
              <a:ext uri="{FF2B5EF4-FFF2-40B4-BE49-F238E27FC236}">
                <a16:creationId xmlns:a16="http://schemas.microsoft.com/office/drawing/2014/main" id="{110FB649-2FAF-6976-9167-9A1C5D974504}"/>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0" name="Picture 9" descr="A cartoon of a planet earth and stars&#10;&#10;Description automatically generated">
            <a:extLst>
              <a:ext uri="{FF2B5EF4-FFF2-40B4-BE49-F238E27FC236}">
                <a16:creationId xmlns:a16="http://schemas.microsoft.com/office/drawing/2014/main" id="{0B3B71E3-8E48-D48D-06AE-5C2049E9BEF9}"/>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686734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0C12392-F3BD-6E42-B8BB-997848604157}"/>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7" name="TextBox 6">
            <a:extLst>
              <a:ext uri="{FF2B5EF4-FFF2-40B4-BE49-F238E27FC236}">
                <a16:creationId xmlns:a16="http://schemas.microsoft.com/office/drawing/2014/main" id="{47D4151D-7A91-F0C2-1A91-F7A88658E52E}"/>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8" name="Picture 7" descr="A cartoon of a planet earth and stars&#10;&#10;Description automatically generated">
            <a:extLst>
              <a:ext uri="{FF2B5EF4-FFF2-40B4-BE49-F238E27FC236}">
                <a16:creationId xmlns:a16="http://schemas.microsoft.com/office/drawing/2014/main" id="{FB48BD20-D55F-ABBF-6456-6A22F59BC439}"/>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1923651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51A4A-548C-C64D-A4C9-28880E087D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4C3354-FCC4-CF4F-8214-DFEC3A191FFB}"/>
              </a:ext>
            </a:extLst>
          </p:cNvPr>
          <p:cNvSpPr>
            <a:spLocks noGrp="1"/>
          </p:cNvSpPr>
          <p:nvPr>
            <p:ph idx="1"/>
          </p:nvPr>
        </p:nvSpPr>
        <p:spPr>
          <a:xfrm>
            <a:off x="5183188" y="987425"/>
            <a:ext cx="6172200" cy="4873625"/>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D74DE7-BEBF-6940-892B-8D31C7988930}"/>
              </a:ext>
            </a:extLst>
          </p:cNvPr>
          <p:cNvSpPr>
            <a:spLocks noGrp="1"/>
          </p:cNvSpPr>
          <p:nvPr>
            <p:ph type="body" sz="half" idx="2"/>
          </p:nvPr>
        </p:nvSpPr>
        <p:spPr>
          <a:xfrm>
            <a:off x="839788" y="2301081"/>
            <a:ext cx="3932237" cy="3811588"/>
          </a:xfrm>
        </p:spPr>
        <p:txBody>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672740CA-045B-C042-AFC0-FF220B3EE265}"/>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pPr/>
              <a:t>‹#›</a:t>
            </a:fld>
            <a:endParaRPr lang="en-US" dirty="0"/>
          </a:p>
        </p:txBody>
      </p:sp>
      <p:sp>
        <p:nvSpPr>
          <p:cNvPr id="10" name="TextBox 9">
            <a:extLst>
              <a:ext uri="{FF2B5EF4-FFF2-40B4-BE49-F238E27FC236}">
                <a16:creationId xmlns:a16="http://schemas.microsoft.com/office/drawing/2014/main" id="{0CE8B9CE-EBEF-44FC-D153-AF47D27AA3BD}"/>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1" name="Picture 10" descr="A cartoon of a planet earth and stars&#10;&#10;Description automatically generated">
            <a:extLst>
              <a:ext uri="{FF2B5EF4-FFF2-40B4-BE49-F238E27FC236}">
                <a16:creationId xmlns:a16="http://schemas.microsoft.com/office/drawing/2014/main" id="{651CE0AC-719D-3B39-12C7-4E874ADF126D}"/>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2961770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D7491-AE1E-5B4D-A8CB-A3A805F17E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08A4B6-FD4B-8E4F-9072-6207883E4A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E5740BE-2715-5A4E-A27B-ACB499156065}"/>
              </a:ext>
            </a:extLst>
          </p:cNvPr>
          <p:cNvSpPr>
            <a:spLocks noGrp="1"/>
          </p:cNvSpPr>
          <p:nvPr>
            <p:ph type="body" sz="half" idx="2"/>
          </p:nvPr>
        </p:nvSpPr>
        <p:spPr>
          <a:xfrm>
            <a:off x="839788" y="2301081"/>
            <a:ext cx="3932237" cy="3811588"/>
          </a:xfrm>
        </p:spPr>
        <p:txBody>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527B712-635A-1C48-B3B1-225F46D0AFE7}"/>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0" name="TextBox 9">
            <a:extLst>
              <a:ext uri="{FF2B5EF4-FFF2-40B4-BE49-F238E27FC236}">
                <a16:creationId xmlns:a16="http://schemas.microsoft.com/office/drawing/2014/main" id="{6D460204-398A-8319-673B-BD6AFA949B1F}"/>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1" name="Picture 10" descr="A cartoon of a planet earth and stars&#10;&#10;Description automatically generated">
            <a:extLst>
              <a:ext uri="{FF2B5EF4-FFF2-40B4-BE49-F238E27FC236}">
                <a16:creationId xmlns:a16="http://schemas.microsoft.com/office/drawing/2014/main" id="{082215F0-4A53-53FB-9BD2-05EF670A726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11516768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A3D46-2134-8844-B1AF-905E4817F139}"/>
              </a:ext>
            </a:extLst>
          </p:cNvPr>
          <p:cNvSpPr>
            <a:spLocks noGrp="1"/>
          </p:cNvSpPr>
          <p:nvPr>
            <p:ph type="title"/>
          </p:nvPr>
        </p:nvSpPr>
        <p:spPr>
          <a:xfrm>
            <a:off x="509823" y="333565"/>
            <a:ext cx="9147048" cy="1009651"/>
          </a:xfrm>
          <a:prstGeom prst="rect">
            <a:avLst/>
          </a:prstGeom>
        </p:spPr>
        <p:txBody>
          <a:bodyPr vert="horz" wrap="square"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B30EB473-4900-7E49-BE7F-E480C94CC81C}"/>
              </a:ext>
            </a:extLst>
          </p:cNvPr>
          <p:cNvSpPr>
            <a:spLocks noGrp="1"/>
          </p:cNvSpPr>
          <p:nvPr>
            <p:ph type="body" idx="1"/>
          </p:nvPr>
        </p:nvSpPr>
        <p:spPr>
          <a:xfrm>
            <a:off x="509823" y="1606169"/>
            <a:ext cx="11199146" cy="4351338"/>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2919306-4797-144B-B9C0-BB326B609C2C}"/>
              </a:ext>
            </a:extLst>
          </p:cNvPr>
          <p:cNvSpPr>
            <a:spLocks noGrp="1"/>
          </p:cNvSpPr>
          <p:nvPr>
            <p:ph type="sldNum" sz="quarter" idx="4"/>
          </p:nvPr>
        </p:nvSpPr>
        <p:spPr>
          <a:xfrm>
            <a:off x="8993936" y="6340602"/>
            <a:ext cx="2743200" cy="365125"/>
          </a:xfrm>
          <a:prstGeom prst="rect">
            <a:avLst/>
          </a:prstGeom>
        </p:spPr>
        <p:txBody>
          <a:bodyPr vert="horz" wrap="none" lIns="0" tIns="0" rIns="0" bIns="0" rtlCol="0" anchor="t" anchorCtr="0"/>
          <a:lstStyle>
            <a:lvl1pPr algn="r">
              <a:defRPr sz="800">
                <a:solidFill>
                  <a:schemeClr val="tx1"/>
                </a:solidFill>
                <a:latin typeface="Montserrat" pitchFamily="2" charset="77"/>
              </a:defRPr>
            </a:lvl1pPr>
          </a:lstStyle>
          <a:p>
            <a:fld id="{3A98EE3D-8CD1-4C3F-BD1C-C98C9596463C}" type="slidenum">
              <a:rPr lang="en-US" smtClean="0"/>
              <a:t>‹#›</a:t>
            </a:fld>
            <a:endParaRPr lang="en-US" dirty="0"/>
          </a:p>
        </p:txBody>
      </p:sp>
      <p:grpSp>
        <p:nvGrpSpPr>
          <p:cNvPr id="4" name="Group 3">
            <a:extLst>
              <a:ext uri="{FF2B5EF4-FFF2-40B4-BE49-F238E27FC236}">
                <a16:creationId xmlns:a16="http://schemas.microsoft.com/office/drawing/2014/main" id="{730F9E0D-B9E5-914F-56CF-22A7515DD39A}"/>
              </a:ext>
            </a:extLst>
          </p:cNvPr>
          <p:cNvGrpSpPr/>
          <p:nvPr/>
        </p:nvGrpSpPr>
        <p:grpSpPr>
          <a:xfrm>
            <a:off x="-1" y="0"/>
            <a:ext cx="11040256" cy="6018553"/>
            <a:chOff x="-1" y="0"/>
            <a:chExt cx="11040256" cy="6018553"/>
          </a:xfrm>
        </p:grpSpPr>
        <p:sp>
          <p:nvSpPr>
            <p:cNvPr id="5" name="Rectangle 4">
              <a:extLst>
                <a:ext uri="{FF2B5EF4-FFF2-40B4-BE49-F238E27FC236}">
                  <a16:creationId xmlns:a16="http://schemas.microsoft.com/office/drawing/2014/main" id="{79444605-2439-8802-7F06-B46EBED52D4C}"/>
                </a:ext>
              </a:extLst>
            </p:cNvPr>
            <p:cNvSpPr/>
            <p:nvPr userDrawn="1"/>
          </p:nvSpPr>
          <p:spPr>
            <a:xfrm>
              <a:off x="-1" y="0"/>
              <a:ext cx="74952" cy="6018553"/>
            </a:xfrm>
            <a:prstGeom prst="rect">
              <a:avLst/>
            </a:prstGeom>
            <a:gradFill flip="none" rotWithShape="1">
              <a:gsLst>
                <a:gs pos="10000">
                  <a:schemeClr val="accent1"/>
                </a:gs>
                <a:gs pos="100000">
                  <a:schemeClr val="accent1">
                    <a:alpha val="235"/>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10CEC31-4EC3-108D-33B8-72E2C683FCB0}"/>
                </a:ext>
              </a:extLst>
            </p:cNvPr>
            <p:cNvSpPr/>
            <p:nvPr userDrawn="1"/>
          </p:nvSpPr>
          <p:spPr>
            <a:xfrm rot="16200000">
              <a:off x="5516379" y="-5448923"/>
              <a:ext cx="74952" cy="10972800"/>
            </a:xfrm>
            <a:prstGeom prst="rect">
              <a:avLst/>
            </a:prstGeom>
            <a:gradFill flip="none" rotWithShape="1">
              <a:gsLst>
                <a:gs pos="10000">
                  <a:schemeClr val="accent1"/>
                </a:gs>
                <a:gs pos="100000">
                  <a:schemeClr val="accent1">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04779939"/>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hf sldNum="0" hdr="0" ftr="0" dt="0"/>
  <p:txStyles>
    <p:titleStyle>
      <a:lvl1pPr algn="l" defTabSz="914400" rtl="0" eaLnBrk="1" latinLnBrk="0" hangingPunct="1">
        <a:lnSpc>
          <a:spcPct val="90000"/>
        </a:lnSpc>
        <a:spcBef>
          <a:spcPct val="0"/>
        </a:spcBef>
        <a:buNone/>
        <a:defRPr sz="3200" b="1" i="0" kern="1200">
          <a:solidFill>
            <a:schemeClr val="tx1"/>
          </a:solidFill>
          <a:latin typeface="Exo 2 SemiBold" pitchFamily="2" charset="77"/>
          <a:ea typeface="+mj-ea"/>
          <a:cs typeface="+mj-cs"/>
        </a:defRPr>
      </a:lvl1pPr>
    </p:titleStyle>
    <p:bodyStyle>
      <a:lvl1pPr marL="228600" indent="-228600" algn="l" defTabSz="914400" rtl="0" eaLnBrk="1" latinLnBrk="0" hangingPunct="1">
        <a:lnSpc>
          <a:spcPct val="90000"/>
        </a:lnSpc>
        <a:spcBef>
          <a:spcPts val="10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1pPr>
      <a:lvl2pPr marL="6858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2pPr>
      <a:lvl3pPr marL="11430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3pPr>
      <a:lvl4pPr marL="16002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4pPr>
      <a:lvl5pPr marL="20574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7392">
          <p15:clr>
            <a:srgbClr val="F26B43"/>
          </p15:clr>
        </p15:guide>
        <p15:guide id="4" pos="312">
          <p15:clr>
            <a:srgbClr val="F26B43"/>
          </p15:clr>
        </p15:guide>
        <p15:guide id="5" orient="horz" pos="3984">
          <p15:clr>
            <a:srgbClr val="F26B43"/>
          </p15:clr>
        </p15:guide>
        <p15:guide id="6" orient="horz" pos="3768">
          <p15:clr>
            <a:srgbClr val="F26B43"/>
          </p15:clr>
        </p15:guide>
        <p15:guide id="7" orient="horz" pos="432">
          <p15:clr>
            <a:srgbClr val="F26B43"/>
          </p15:clr>
        </p15:guide>
        <p15:guide id="8" orient="horz" pos="1008">
          <p15:clr>
            <a:srgbClr val="F26B43"/>
          </p15:clr>
        </p15:guide>
        <p15:guide id="9" orient="horz" pos="720">
          <p15:clr>
            <a:srgbClr val="F26B43"/>
          </p15:clr>
        </p15:guide>
        <p15:guide id="10" pos="67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Visio_Drawing1.vsdx"/><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9.emf"/></Relationships>
</file>

<file path=ppt/slides/_rels/slide14.xml.rels><?xml version="1.0" encoding="UTF-8" standalone="yes"?>
<Relationships xmlns="http://schemas.openxmlformats.org/package/2006/relationships"><Relationship Id="rId3" Type="http://schemas.openxmlformats.org/officeDocument/2006/relationships/package" Target="../embeddings/Microsoft_Visio_Drawing2.vsdx"/><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1.emf"/></Relationships>
</file>

<file path=ppt/slides/_rels/slide16.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1.emf"/></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Visio_Drawing5.vsdx"/><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Visio_Drawing6.vsdx"/><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19.xml.rels><?xml version="1.0" encoding="UTF-8" standalone="yes"?>
<Relationships xmlns="http://schemas.openxmlformats.org/package/2006/relationships"><Relationship Id="rId3" Type="http://schemas.openxmlformats.org/officeDocument/2006/relationships/package" Target="../embeddings/Microsoft_Visio_Drawing7.vsdx"/><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6.jpeg"/><Relationship Id="rId4" Type="http://schemas.openxmlformats.org/officeDocument/2006/relationships/image" Target="../media/image35.jpeg"/></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8.jpeg"/></Relationships>
</file>

<file path=ppt/slides/_rels/slide25.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JP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png"/><Relationship Id="rId9" Type="http://schemas.openxmlformats.org/officeDocument/2006/relationships/image" Target="../media/image15.png"/></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image" Target="../media/image14.png"/></Relationships>
</file>

<file path=ppt/slides/_rels/slide5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https://aerospace.org/sites/default/files/2022-07/DistroA-TOR-2021-01333-Cybersecurity%20Protections%20for%20Spacecraft--A%20Threat%20Based%20Approach.pdf" TargetMode="External"/><Relationship Id="rId13" Type="http://schemas.openxmlformats.org/officeDocument/2006/relationships/hyperlink" Target="https://republicans-science.house.gov/_cache/files/2/9/29fff6d3-0176-48bd-9c04-00390b826aed/A8F54300A11D55BEA5AF2CE305C015BA.2022-07-28-bailey-testimony.pdf" TargetMode="External"/><Relationship Id="rId18" Type="http://schemas.openxmlformats.org/officeDocument/2006/relationships/image" Target="../media/image21.png"/><Relationship Id="rId3" Type="http://schemas.openxmlformats.org/officeDocument/2006/relationships/hyperlink" Target="https://www.youtube.com/watch?v=WvKtdXSRvhM" TargetMode="External"/><Relationship Id="rId21" Type="http://schemas.openxmlformats.org/officeDocument/2006/relationships/image" Target="../media/image24.png"/><Relationship Id="rId7" Type="http://schemas.openxmlformats.org/officeDocument/2006/relationships/hyperlink" Target="https://aerospace.org/sites/default/files/2020-10/Bailey%20SPD5_20201010%20V2_formatted.pdf" TargetMode="External"/><Relationship Id="rId12" Type="http://schemas.openxmlformats.org/officeDocument/2006/relationships/hyperlink" Target="https://science.house.gov/hearings?ID=996438A6-A93E-4469-8618-C1B59BC5A964" TargetMode="External"/><Relationship Id="rId17" Type="http://schemas.openxmlformats.org/officeDocument/2006/relationships/image" Target="../media/image20.jpeg"/><Relationship Id="rId2" Type="http://schemas.openxmlformats.org/officeDocument/2006/relationships/hyperlink" Target="https://www.youtube.com/watch?v=b8QWNiqTx1c" TargetMode="External"/><Relationship Id="rId16" Type="http://schemas.openxmlformats.org/officeDocument/2006/relationships/image" Target="../media/image19.jpeg"/><Relationship Id="rId20"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hyperlink" Target="https://aerospace.org/sites/default/files/2019-11/Bailey_DefendingSpacecraft_11052019.pdf" TargetMode="External"/><Relationship Id="rId11" Type="http://schemas.openxmlformats.org/officeDocument/2006/relationships/hyperlink" Target="https://sparta.aerospace.org/resources/TOR-2023-02161-RevA%20Space%20Segment%20Cybersecurity%20Profile.pdf" TargetMode="External"/><Relationship Id="rId5" Type="http://schemas.openxmlformats.org/officeDocument/2006/relationships/hyperlink" Target="https://sparta.aerospace.org/resources/OTR-2023-00989_SPARTA_DefCon2023.pdf" TargetMode="External"/><Relationship Id="rId15" Type="http://schemas.openxmlformats.org/officeDocument/2006/relationships/image" Target="../media/image18.png"/><Relationship Id="rId10" Type="http://schemas.openxmlformats.org/officeDocument/2006/relationships/hyperlink" Target="https://aerospacecorp.medium.com/protecting-space-systems-from-cyber-attack-3db773aff368" TargetMode="External"/><Relationship Id="rId19" Type="http://schemas.openxmlformats.org/officeDocument/2006/relationships/image" Target="../media/image22.png"/><Relationship Id="rId4" Type="http://schemas.openxmlformats.org/officeDocument/2006/relationships/hyperlink" Target="https://www.youtube.com/watch?v=t_efCpd2PbM" TargetMode="External"/><Relationship Id="rId9" Type="http://schemas.openxmlformats.org/officeDocument/2006/relationships/hyperlink" Target="https://www.researchgate.net/publication/355909074_Translating_Space_Cybersecurity_Policy_into_Actionable_Guidance_for_Space_Vehicles" TargetMode="External"/><Relationship Id="rId14" Type="http://schemas.openxmlformats.org/officeDocument/2006/relationships/hyperlink" Target="https://sparta.aerospace.org/" TargetMode="External"/><Relationship Id="rId22" Type="http://schemas.openxmlformats.org/officeDocument/2006/relationships/image" Target="../media/image25.jpeg"/></Relationships>
</file>

<file path=ppt/slides/_rels/slide6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4F9D2-0E23-71CE-3F0C-142924613980}"/>
              </a:ext>
            </a:extLst>
          </p:cNvPr>
          <p:cNvSpPr>
            <a:spLocks noGrp="1"/>
          </p:cNvSpPr>
          <p:nvPr>
            <p:ph type="title"/>
          </p:nvPr>
        </p:nvSpPr>
        <p:spPr/>
        <p:txBody>
          <a:bodyPr/>
          <a:lstStyle/>
          <a:p>
            <a:r>
              <a:rPr lang="en-US" dirty="0"/>
              <a:t>WIFI		</a:t>
            </a:r>
          </a:p>
        </p:txBody>
      </p:sp>
      <p:sp>
        <p:nvSpPr>
          <p:cNvPr id="3" name="Content Placeholder 2">
            <a:extLst>
              <a:ext uri="{FF2B5EF4-FFF2-40B4-BE49-F238E27FC236}">
                <a16:creationId xmlns:a16="http://schemas.microsoft.com/office/drawing/2014/main" id="{14C28553-AFEE-763E-0167-A463909E5F77}"/>
              </a:ext>
            </a:extLst>
          </p:cNvPr>
          <p:cNvSpPr>
            <a:spLocks noGrp="1"/>
          </p:cNvSpPr>
          <p:nvPr>
            <p:ph idx="1"/>
          </p:nvPr>
        </p:nvSpPr>
        <p:spPr/>
        <p:txBody>
          <a:bodyPr/>
          <a:lstStyle/>
          <a:p>
            <a:r>
              <a:rPr lang="en-US" sz="5400" dirty="0" err="1"/>
              <a:t>PalmH</a:t>
            </a:r>
            <a:r>
              <a:rPr lang="en-US" sz="5400" dirty="0"/>
              <a:t> / </a:t>
            </a:r>
            <a:r>
              <a:rPr lang="en-US" sz="5400" dirty="0" err="1"/>
              <a:t>TicketBreedProfession</a:t>
            </a:r>
            <a:endParaRPr lang="en-US" sz="5400" dirty="0"/>
          </a:p>
        </p:txBody>
      </p:sp>
    </p:spTree>
    <p:extLst>
      <p:ext uri="{BB962C8B-B14F-4D97-AF65-F5344CB8AC3E}">
        <p14:creationId xmlns:p14="http://schemas.microsoft.com/office/powerpoint/2010/main" val="3830597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1F7AB3-541A-2260-197F-46C5D1F52E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95FE80-4B8A-1C81-1A0F-20E106814626}"/>
              </a:ext>
            </a:extLst>
          </p:cNvPr>
          <p:cNvSpPr>
            <a:spLocks noGrp="1"/>
          </p:cNvSpPr>
          <p:nvPr>
            <p:ph type="title"/>
          </p:nvPr>
        </p:nvSpPr>
        <p:spPr/>
        <p:txBody>
          <a:bodyPr/>
          <a:lstStyle/>
          <a:p>
            <a:r>
              <a:rPr lang="en-US" b="1" dirty="0">
                <a:solidFill>
                  <a:srgbClr val="00B0F0"/>
                </a:solidFill>
              </a:rPr>
              <a:t>So What?</a:t>
            </a:r>
          </a:p>
        </p:txBody>
      </p:sp>
      <p:sp>
        <p:nvSpPr>
          <p:cNvPr id="3" name="Content Placeholder 2">
            <a:extLst>
              <a:ext uri="{FF2B5EF4-FFF2-40B4-BE49-F238E27FC236}">
                <a16:creationId xmlns:a16="http://schemas.microsoft.com/office/drawing/2014/main" id="{ABA63757-C4E5-B4EF-DDCD-062FC63ED41A}"/>
              </a:ext>
            </a:extLst>
          </p:cNvPr>
          <p:cNvSpPr>
            <a:spLocks noGrp="1"/>
          </p:cNvSpPr>
          <p:nvPr>
            <p:ph idx="1"/>
          </p:nvPr>
        </p:nvSpPr>
        <p:spPr/>
        <p:txBody>
          <a:bodyPr>
            <a:normAutofit/>
          </a:bodyPr>
          <a:lstStyle/>
          <a:p>
            <a:r>
              <a:rPr lang="en-US" dirty="0"/>
              <a:t>Very limited international communication</a:t>
            </a:r>
          </a:p>
          <a:p>
            <a:r>
              <a:rPr lang="en-US" dirty="0"/>
              <a:t>No weather forecasting</a:t>
            </a:r>
          </a:p>
          <a:p>
            <a:r>
              <a:rPr lang="en-US" dirty="0"/>
              <a:t>No PNT</a:t>
            </a:r>
          </a:p>
          <a:p>
            <a:pPr lvl="1"/>
            <a:r>
              <a:rPr lang="en-US" dirty="0"/>
              <a:t>Flights grounded, ships lost at sea, inability for most people to navigate</a:t>
            </a:r>
          </a:p>
          <a:p>
            <a:r>
              <a:rPr lang="en-US" dirty="0"/>
              <a:t>No time</a:t>
            </a:r>
          </a:p>
          <a:p>
            <a:pPr lvl="1"/>
            <a:r>
              <a:rPr lang="en-US" dirty="0"/>
              <a:t>Encryption</a:t>
            </a:r>
          </a:p>
          <a:p>
            <a:pPr lvl="1"/>
            <a:r>
              <a:rPr lang="en-US" dirty="0"/>
              <a:t>Financial transactions</a:t>
            </a:r>
          </a:p>
          <a:p>
            <a:pPr lvl="1"/>
            <a:r>
              <a:rPr lang="en-US" dirty="0"/>
              <a:t>Network protocol failures</a:t>
            </a:r>
          </a:p>
          <a:p>
            <a:r>
              <a:rPr lang="en-US" dirty="0"/>
              <a:t>A bit hyperbolic, but illustrative of how important space has become</a:t>
            </a:r>
          </a:p>
        </p:txBody>
      </p:sp>
    </p:spTree>
    <p:extLst>
      <p:ext uri="{BB962C8B-B14F-4D97-AF65-F5344CB8AC3E}">
        <p14:creationId xmlns:p14="http://schemas.microsoft.com/office/powerpoint/2010/main" val="325175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3F5C2-5C08-4F15-8030-2A562EFBA14C}"/>
              </a:ext>
            </a:extLst>
          </p:cNvPr>
          <p:cNvSpPr>
            <a:spLocks noGrp="1"/>
          </p:cNvSpPr>
          <p:nvPr>
            <p:ph type="title"/>
          </p:nvPr>
        </p:nvSpPr>
        <p:spPr/>
        <p:txBody>
          <a:bodyPr/>
          <a:lstStyle/>
          <a:p>
            <a:r>
              <a:rPr lang="en-US" dirty="0">
                <a:solidFill>
                  <a:srgbClr val="00B0F0"/>
                </a:solidFill>
              </a:rPr>
              <a:t>Key Terms &amp; Definitions</a:t>
            </a:r>
          </a:p>
        </p:txBody>
      </p:sp>
      <p:sp>
        <p:nvSpPr>
          <p:cNvPr id="3" name="Content Placeholder 2">
            <a:extLst>
              <a:ext uri="{FF2B5EF4-FFF2-40B4-BE49-F238E27FC236}">
                <a16:creationId xmlns:a16="http://schemas.microsoft.com/office/drawing/2014/main" id="{655B6C68-358C-B371-7EF2-81E06A114B1F}"/>
              </a:ext>
            </a:extLst>
          </p:cNvPr>
          <p:cNvSpPr>
            <a:spLocks noGrp="1"/>
          </p:cNvSpPr>
          <p:nvPr>
            <p:ph idx="1"/>
          </p:nvPr>
        </p:nvSpPr>
        <p:spPr/>
        <p:txBody>
          <a:bodyPr wrap="square"/>
          <a:lstStyle/>
          <a:p>
            <a:r>
              <a:rPr lang="en-US" dirty="0"/>
              <a:t>SDR: Software defined radio capable of reprogramming RF communications characteristics</a:t>
            </a:r>
          </a:p>
          <a:p>
            <a:r>
              <a:rPr lang="en-US" dirty="0"/>
              <a:t>Modem: modulates and demodulates RF signals</a:t>
            </a:r>
          </a:p>
          <a:p>
            <a:r>
              <a:rPr lang="en-US" dirty="0"/>
              <a:t>Telemetry (TLM): Data from a spacecraft is telemetry, engineering (housekeeping) or science data</a:t>
            </a:r>
          </a:p>
          <a:p>
            <a:r>
              <a:rPr lang="en-US" dirty="0"/>
              <a:t>Command / Task: request made to the satellite or payload to do or report something</a:t>
            </a:r>
          </a:p>
          <a:p>
            <a:r>
              <a:rPr lang="en-US" dirty="0"/>
              <a:t>ADCS: Attitude determination and control system turns commands into execution</a:t>
            </a:r>
          </a:p>
          <a:p>
            <a:r>
              <a:rPr lang="en-US" dirty="0"/>
              <a:t>Flight software: suite of SW and framework running on the flight computer (ADCS + comms, data management, storage </a:t>
            </a:r>
            <a:r>
              <a:rPr lang="en-US" dirty="0" err="1"/>
              <a:t>etc</a:t>
            </a:r>
            <a:r>
              <a:rPr lang="en-US" dirty="0"/>
              <a:t>)</a:t>
            </a:r>
          </a:p>
          <a:p>
            <a:r>
              <a:rPr lang="en-US" dirty="0"/>
              <a:t>Satellite Bus: components responsible for flight</a:t>
            </a:r>
          </a:p>
          <a:p>
            <a:r>
              <a:rPr lang="en-US" dirty="0"/>
              <a:t>Payload: components responsible for mission</a:t>
            </a:r>
          </a:p>
          <a:p>
            <a:r>
              <a:rPr lang="en-US" dirty="0"/>
              <a:t>Software Bus: pub-sub mechanism for flight computer and ADCS to communicate to things like propulsion, PNT receiver, star tracker, sun sensor, solar panels battery etc.</a:t>
            </a:r>
          </a:p>
          <a:p>
            <a:endParaRPr lang="en-US" dirty="0"/>
          </a:p>
        </p:txBody>
      </p:sp>
    </p:spTree>
    <p:extLst>
      <p:ext uri="{BB962C8B-B14F-4D97-AF65-F5344CB8AC3E}">
        <p14:creationId xmlns:p14="http://schemas.microsoft.com/office/powerpoint/2010/main" val="3244573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endParaRPr lang="en-US" dirty="0"/>
          </a:p>
          <a:p>
            <a:endParaRPr lang="en-US" dirty="0"/>
          </a:p>
        </p:txBody>
      </p:sp>
      <p:sp>
        <p:nvSpPr>
          <p:cNvPr id="4" name="Rectangle 2">
            <a:extLst>
              <a:ext uri="{FF2B5EF4-FFF2-40B4-BE49-F238E27FC236}">
                <a16:creationId xmlns:a16="http://schemas.microsoft.com/office/drawing/2014/main" id="{1FDA97AA-1214-894D-ABF8-9617FADD7A54}"/>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2EC46921-B840-B34C-887B-3A54EACEE455}"/>
              </a:ext>
            </a:extLst>
          </p:cNvPr>
          <p:cNvGraphicFramePr>
            <a:graphicFrameLocks noChangeAspect="1"/>
          </p:cNvGraphicFramePr>
          <p:nvPr/>
        </p:nvGraphicFramePr>
        <p:xfrm>
          <a:off x="2079047" y="17401"/>
          <a:ext cx="8023257" cy="6823197"/>
        </p:xfrm>
        <a:graphic>
          <a:graphicData uri="http://schemas.openxmlformats.org/presentationml/2006/ole">
            <mc:AlternateContent xmlns:mc="http://schemas.openxmlformats.org/markup-compatibility/2006">
              <mc:Choice xmlns:v="urn:schemas-microsoft-com:vml" Requires="v">
                <p:oleObj r:id="rId3" imgW="7340600" imgH="6261100" progId="Visio.Drawing.15">
                  <p:embed/>
                </p:oleObj>
              </mc:Choice>
              <mc:Fallback>
                <p:oleObj r:id="rId3" imgW="7340600" imgH="6261100" progId="Visio.Drawing.15">
                  <p:embed/>
                  <p:pic>
                    <p:nvPicPr>
                      <p:cNvPr id="5" name="Object 4">
                        <a:extLst>
                          <a:ext uri="{FF2B5EF4-FFF2-40B4-BE49-F238E27FC236}">
                            <a16:creationId xmlns:a16="http://schemas.microsoft.com/office/drawing/2014/main" id="{2EC46921-B840-B34C-887B-3A54EACEE4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79047" y="17401"/>
                        <a:ext cx="8023257" cy="6823197"/>
                      </a:xfrm>
                      <a:prstGeom prst="rect">
                        <a:avLst/>
                      </a:prstGeom>
                      <a:noFill/>
                    </p:spPr>
                  </p:pic>
                </p:oleObj>
              </mc:Fallback>
            </mc:AlternateContent>
          </a:graphicData>
        </a:graphic>
      </p:graphicFrame>
    </p:spTree>
    <p:extLst>
      <p:ext uri="{BB962C8B-B14F-4D97-AF65-F5344CB8AC3E}">
        <p14:creationId xmlns:p14="http://schemas.microsoft.com/office/powerpoint/2010/main" val="10355517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endParaRPr lang="en-US" dirty="0"/>
          </a:p>
          <a:p>
            <a:endParaRPr lang="en-US" dirty="0"/>
          </a:p>
        </p:txBody>
      </p:sp>
      <p:sp>
        <p:nvSpPr>
          <p:cNvPr id="4" name="Rectangle 2">
            <a:extLst>
              <a:ext uri="{FF2B5EF4-FFF2-40B4-BE49-F238E27FC236}">
                <a16:creationId xmlns:a16="http://schemas.microsoft.com/office/drawing/2014/main" id="{1FDA97AA-1214-894D-ABF8-9617FADD7A54}"/>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 name="Rectangle 2">
            <a:extLst>
              <a:ext uri="{FF2B5EF4-FFF2-40B4-BE49-F238E27FC236}">
                <a16:creationId xmlns:a16="http://schemas.microsoft.com/office/drawing/2014/main" id="{4ADEA8D6-8750-234D-B5FA-535132CC46D6}"/>
              </a:ext>
            </a:extLst>
          </p:cNvPr>
          <p:cNvSpPr>
            <a:spLocks noChangeArrowheads="1"/>
          </p:cNvSpPr>
          <p:nvPr/>
        </p:nvSpPr>
        <p:spPr bwMode="auto">
          <a:xfrm>
            <a:off x="2074333" y="34915"/>
            <a:ext cx="1649914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6" name="Object 5">
            <a:extLst>
              <a:ext uri="{FF2B5EF4-FFF2-40B4-BE49-F238E27FC236}">
                <a16:creationId xmlns:a16="http://schemas.microsoft.com/office/drawing/2014/main" id="{B3D1D326-B642-CB4D-93E2-519B66E93B78}"/>
              </a:ext>
            </a:extLst>
          </p:cNvPr>
          <p:cNvGraphicFramePr>
            <a:graphicFrameLocks noChangeAspect="1"/>
          </p:cNvGraphicFramePr>
          <p:nvPr>
            <p:extLst>
              <p:ext uri="{D42A27DB-BD31-4B8C-83A1-F6EECF244321}">
                <p14:modId xmlns:p14="http://schemas.microsoft.com/office/powerpoint/2010/main" val="848935116"/>
              </p:ext>
            </p:extLst>
          </p:nvPr>
        </p:nvGraphicFramePr>
        <p:xfrm>
          <a:off x="2787804" y="34916"/>
          <a:ext cx="7329861" cy="6217852"/>
        </p:xfrm>
        <a:graphic>
          <a:graphicData uri="http://schemas.openxmlformats.org/presentationml/2006/ole">
            <mc:AlternateContent xmlns:mc="http://schemas.openxmlformats.org/markup-compatibility/2006">
              <mc:Choice xmlns:v="urn:schemas-microsoft-com:vml" Requires="v">
                <p:oleObj r:id="rId3" imgW="7366000" imgH="6261100" progId="Visio.Drawing.15">
                  <p:embed/>
                </p:oleObj>
              </mc:Choice>
              <mc:Fallback>
                <p:oleObj r:id="rId3" imgW="7366000" imgH="6261100" progId="Visio.Drawing.15">
                  <p:embed/>
                  <p:pic>
                    <p:nvPicPr>
                      <p:cNvPr id="6" name="Object 5">
                        <a:extLst>
                          <a:ext uri="{FF2B5EF4-FFF2-40B4-BE49-F238E27FC236}">
                            <a16:creationId xmlns:a16="http://schemas.microsoft.com/office/drawing/2014/main" id="{B3D1D326-B642-CB4D-93E2-519B66E93B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7804" y="34916"/>
                        <a:ext cx="7329861" cy="6217852"/>
                      </a:xfrm>
                      <a:prstGeom prst="rect">
                        <a:avLst/>
                      </a:prstGeom>
                      <a:noFill/>
                    </p:spPr>
                  </p:pic>
                </p:oleObj>
              </mc:Fallback>
            </mc:AlternateContent>
          </a:graphicData>
        </a:graphic>
      </p:graphicFrame>
    </p:spTree>
    <p:extLst>
      <p:ext uri="{BB962C8B-B14F-4D97-AF65-F5344CB8AC3E}">
        <p14:creationId xmlns:p14="http://schemas.microsoft.com/office/powerpoint/2010/main" val="3743786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endParaRPr lang="en-US" dirty="0"/>
          </a:p>
          <a:p>
            <a:endParaRPr lang="en-US" dirty="0"/>
          </a:p>
        </p:txBody>
      </p:sp>
      <p:sp>
        <p:nvSpPr>
          <p:cNvPr id="4" name="Rectangle 2">
            <a:extLst>
              <a:ext uri="{FF2B5EF4-FFF2-40B4-BE49-F238E27FC236}">
                <a16:creationId xmlns:a16="http://schemas.microsoft.com/office/drawing/2014/main" id="{1FDA97AA-1214-894D-ABF8-9617FADD7A54}"/>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 name="Rectangle 2">
            <a:extLst>
              <a:ext uri="{FF2B5EF4-FFF2-40B4-BE49-F238E27FC236}">
                <a16:creationId xmlns:a16="http://schemas.microsoft.com/office/drawing/2014/main" id="{4ADEA8D6-8750-234D-B5FA-535132CC46D6}"/>
              </a:ext>
            </a:extLst>
          </p:cNvPr>
          <p:cNvSpPr>
            <a:spLocks noChangeArrowheads="1"/>
          </p:cNvSpPr>
          <p:nvPr/>
        </p:nvSpPr>
        <p:spPr bwMode="auto">
          <a:xfrm>
            <a:off x="2074333" y="34915"/>
            <a:ext cx="1649914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5" name="Rectangle 2">
            <a:extLst>
              <a:ext uri="{FF2B5EF4-FFF2-40B4-BE49-F238E27FC236}">
                <a16:creationId xmlns:a16="http://schemas.microsoft.com/office/drawing/2014/main" id="{C61D5759-B4DC-3145-8F58-B19EA865A01C}"/>
              </a:ext>
            </a:extLst>
          </p:cNvPr>
          <p:cNvSpPr>
            <a:spLocks noChangeArrowheads="1"/>
          </p:cNvSpPr>
          <p:nvPr/>
        </p:nvSpPr>
        <p:spPr bwMode="auto">
          <a:xfrm>
            <a:off x="1507067" y="80634"/>
            <a:ext cx="1882639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8" name="Object 7">
            <a:extLst>
              <a:ext uri="{FF2B5EF4-FFF2-40B4-BE49-F238E27FC236}">
                <a16:creationId xmlns:a16="http://schemas.microsoft.com/office/drawing/2014/main" id="{E84538B0-DEA5-3F4C-9141-4F88AB88ACFA}"/>
              </a:ext>
            </a:extLst>
          </p:cNvPr>
          <p:cNvGraphicFramePr>
            <a:graphicFrameLocks noChangeAspect="1"/>
          </p:cNvGraphicFramePr>
          <p:nvPr>
            <p:extLst>
              <p:ext uri="{D42A27DB-BD31-4B8C-83A1-F6EECF244321}">
                <p14:modId xmlns:p14="http://schemas.microsoft.com/office/powerpoint/2010/main" val="1506534737"/>
              </p:ext>
            </p:extLst>
          </p:nvPr>
        </p:nvGraphicFramePr>
        <p:xfrm>
          <a:off x="1628079" y="80634"/>
          <a:ext cx="8551335" cy="6249053"/>
        </p:xfrm>
        <a:graphic>
          <a:graphicData uri="http://schemas.openxmlformats.org/presentationml/2006/ole">
            <mc:AlternateContent xmlns:mc="http://schemas.openxmlformats.org/markup-compatibility/2006">
              <mc:Choice xmlns:v="urn:schemas-microsoft-com:vml" Requires="v">
                <p:oleObj r:id="rId3" imgW="7366000" imgH="5384800" progId="Visio.Drawing.15">
                  <p:embed/>
                </p:oleObj>
              </mc:Choice>
              <mc:Fallback>
                <p:oleObj r:id="rId3" imgW="7366000" imgH="5384800" progId="Visio.Drawing.15">
                  <p:embed/>
                  <p:pic>
                    <p:nvPicPr>
                      <p:cNvPr id="8" name="Object 7">
                        <a:extLst>
                          <a:ext uri="{FF2B5EF4-FFF2-40B4-BE49-F238E27FC236}">
                            <a16:creationId xmlns:a16="http://schemas.microsoft.com/office/drawing/2014/main" id="{E84538B0-DEA5-3F4C-9141-4F88AB88AC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8079" y="80634"/>
                        <a:ext cx="8551335" cy="6249053"/>
                      </a:xfrm>
                      <a:prstGeom prst="rect">
                        <a:avLst/>
                      </a:prstGeom>
                      <a:noFill/>
                    </p:spPr>
                  </p:pic>
                </p:oleObj>
              </mc:Fallback>
            </mc:AlternateContent>
          </a:graphicData>
        </a:graphic>
      </p:graphicFrame>
    </p:spTree>
    <p:extLst>
      <p:ext uri="{BB962C8B-B14F-4D97-AF65-F5344CB8AC3E}">
        <p14:creationId xmlns:p14="http://schemas.microsoft.com/office/powerpoint/2010/main" val="1913888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Detailed Diagram</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1675191" y="2076450"/>
            <a:ext cx="18583675" cy="6667498"/>
          </a:xfrm>
        </p:spPr>
        <p:txBody>
          <a:bodyPr>
            <a:normAutofit/>
          </a:bodyPr>
          <a:lstStyle/>
          <a:p>
            <a:endParaRPr lang="en-US" dirty="0"/>
          </a:p>
          <a:p>
            <a:endParaRPr lang="en-US" dirty="0"/>
          </a:p>
        </p:txBody>
      </p:sp>
      <p:sp>
        <p:nvSpPr>
          <p:cNvPr id="4" name="Rectangle 2">
            <a:extLst>
              <a:ext uri="{FF2B5EF4-FFF2-40B4-BE49-F238E27FC236}">
                <a16:creationId xmlns:a16="http://schemas.microsoft.com/office/drawing/2014/main" id="{6D308634-47B6-624A-8DB7-857714B02127}"/>
              </a:ext>
            </a:extLst>
          </p:cNvPr>
          <p:cNvSpPr>
            <a:spLocks noChangeArrowheads="1"/>
          </p:cNvSpPr>
          <p:nvPr/>
        </p:nvSpPr>
        <p:spPr bwMode="auto">
          <a:xfrm>
            <a:off x="761396" y="0"/>
            <a:ext cx="2188307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CED15945-2367-034D-A357-9AC0E4A9F4B6}"/>
              </a:ext>
            </a:extLst>
          </p:cNvPr>
          <p:cNvGraphicFramePr>
            <a:graphicFrameLocks noChangeAspect="1"/>
          </p:cNvGraphicFramePr>
          <p:nvPr/>
        </p:nvGraphicFramePr>
        <p:xfrm>
          <a:off x="761397" y="0"/>
          <a:ext cx="10668000" cy="6838462"/>
        </p:xfrm>
        <a:graphic>
          <a:graphicData uri="http://schemas.openxmlformats.org/presentationml/2006/ole">
            <mc:AlternateContent xmlns:mc="http://schemas.openxmlformats.org/markup-compatibility/2006">
              <mc:Choice xmlns:v="urn:schemas-microsoft-com:vml" Requires="v">
                <p:oleObj r:id="rId3" imgW="7442200" imgH="4775200" progId="Visio.Drawing.15">
                  <p:embed/>
                </p:oleObj>
              </mc:Choice>
              <mc:Fallback>
                <p:oleObj r:id="rId3" imgW="7442200" imgH="4775200" progId="Visio.Drawing.15">
                  <p:embed/>
                  <p:pic>
                    <p:nvPicPr>
                      <p:cNvPr id="5" name="Object 4">
                        <a:extLst>
                          <a:ext uri="{FF2B5EF4-FFF2-40B4-BE49-F238E27FC236}">
                            <a16:creationId xmlns:a16="http://schemas.microsoft.com/office/drawing/2014/main" id="{CED15945-2367-034D-A357-9AC0E4A9F4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397" y="0"/>
                        <a:ext cx="10668000" cy="6838462"/>
                      </a:xfrm>
                      <a:prstGeom prst="rect">
                        <a:avLst/>
                      </a:prstGeom>
                      <a:noFill/>
                    </p:spPr>
                  </p:pic>
                </p:oleObj>
              </mc:Fallback>
            </mc:AlternateContent>
          </a:graphicData>
        </a:graphic>
      </p:graphicFrame>
    </p:spTree>
    <p:extLst>
      <p:ext uri="{BB962C8B-B14F-4D97-AF65-F5344CB8AC3E}">
        <p14:creationId xmlns:p14="http://schemas.microsoft.com/office/powerpoint/2010/main" val="3024242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Detailed Diagram</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1675191" y="2076450"/>
            <a:ext cx="18583675" cy="6667498"/>
          </a:xfrm>
        </p:spPr>
        <p:txBody>
          <a:bodyPr>
            <a:normAutofit/>
          </a:bodyPr>
          <a:lstStyle/>
          <a:p>
            <a:endParaRPr lang="en-US" dirty="0"/>
          </a:p>
          <a:p>
            <a:endParaRPr lang="en-US" dirty="0"/>
          </a:p>
        </p:txBody>
      </p:sp>
      <p:sp>
        <p:nvSpPr>
          <p:cNvPr id="4" name="Rectangle 2">
            <a:extLst>
              <a:ext uri="{FF2B5EF4-FFF2-40B4-BE49-F238E27FC236}">
                <a16:creationId xmlns:a16="http://schemas.microsoft.com/office/drawing/2014/main" id="{6D308634-47B6-624A-8DB7-857714B02127}"/>
              </a:ext>
            </a:extLst>
          </p:cNvPr>
          <p:cNvSpPr>
            <a:spLocks noChangeArrowheads="1"/>
          </p:cNvSpPr>
          <p:nvPr/>
        </p:nvSpPr>
        <p:spPr bwMode="auto">
          <a:xfrm>
            <a:off x="761396" y="0"/>
            <a:ext cx="2188307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CED15945-2367-034D-A357-9AC0E4A9F4B6}"/>
              </a:ext>
            </a:extLst>
          </p:cNvPr>
          <p:cNvGraphicFramePr>
            <a:graphicFrameLocks noChangeAspect="1"/>
          </p:cNvGraphicFramePr>
          <p:nvPr/>
        </p:nvGraphicFramePr>
        <p:xfrm>
          <a:off x="761397" y="0"/>
          <a:ext cx="10668000" cy="6838462"/>
        </p:xfrm>
        <a:graphic>
          <a:graphicData uri="http://schemas.openxmlformats.org/presentationml/2006/ole">
            <mc:AlternateContent xmlns:mc="http://schemas.openxmlformats.org/markup-compatibility/2006">
              <mc:Choice xmlns:v="urn:schemas-microsoft-com:vml" Requires="v">
                <p:oleObj r:id="rId3" imgW="7442200" imgH="4775200" progId="Visio.Drawing.15">
                  <p:embed/>
                </p:oleObj>
              </mc:Choice>
              <mc:Fallback>
                <p:oleObj r:id="rId3" imgW="7442200" imgH="4775200" progId="Visio.Drawing.15">
                  <p:embed/>
                  <p:pic>
                    <p:nvPicPr>
                      <p:cNvPr id="5" name="Object 4">
                        <a:extLst>
                          <a:ext uri="{FF2B5EF4-FFF2-40B4-BE49-F238E27FC236}">
                            <a16:creationId xmlns:a16="http://schemas.microsoft.com/office/drawing/2014/main" id="{CED15945-2367-034D-A357-9AC0E4A9F4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397" y="0"/>
                        <a:ext cx="10668000" cy="6838462"/>
                      </a:xfrm>
                      <a:prstGeom prst="rect">
                        <a:avLst/>
                      </a:prstGeom>
                      <a:noFill/>
                    </p:spPr>
                  </p:pic>
                </p:oleObj>
              </mc:Fallback>
            </mc:AlternateContent>
          </a:graphicData>
        </a:graphic>
      </p:graphicFrame>
      <p:sp>
        <p:nvSpPr>
          <p:cNvPr id="6" name="Rectangle 5">
            <a:extLst>
              <a:ext uri="{FF2B5EF4-FFF2-40B4-BE49-F238E27FC236}">
                <a16:creationId xmlns:a16="http://schemas.microsoft.com/office/drawing/2014/main" id="{FA19C6C0-E0B7-EC58-8406-4E0C0CAC8A73}"/>
              </a:ext>
            </a:extLst>
          </p:cNvPr>
          <p:cNvSpPr/>
          <p:nvPr/>
        </p:nvSpPr>
        <p:spPr>
          <a:xfrm>
            <a:off x="4838330" y="627189"/>
            <a:ext cx="2041867" cy="548064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9237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Detailed Diagram</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1675191" y="2076450"/>
            <a:ext cx="18583675" cy="6667498"/>
          </a:xfrm>
        </p:spPr>
        <p:txBody>
          <a:bodyPr>
            <a:normAutofit/>
          </a:bodyPr>
          <a:lstStyle/>
          <a:p>
            <a:endParaRPr lang="en-US" dirty="0"/>
          </a:p>
          <a:p>
            <a:endParaRPr lang="en-US" dirty="0"/>
          </a:p>
        </p:txBody>
      </p:sp>
      <p:sp>
        <p:nvSpPr>
          <p:cNvPr id="4" name="Rectangle 2">
            <a:extLst>
              <a:ext uri="{FF2B5EF4-FFF2-40B4-BE49-F238E27FC236}">
                <a16:creationId xmlns:a16="http://schemas.microsoft.com/office/drawing/2014/main" id="{6D308634-47B6-624A-8DB7-857714B02127}"/>
              </a:ext>
            </a:extLst>
          </p:cNvPr>
          <p:cNvSpPr>
            <a:spLocks noChangeArrowheads="1"/>
          </p:cNvSpPr>
          <p:nvPr/>
        </p:nvSpPr>
        <p:spPr bwMode="auto">
          <a:xfrm>
            <a:off x="761396" y="0"/>
            <a:ext cx="2188307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CED15945-2367-034D-A357-9AC0E4A9F4B6}"/>
              </a:ext>
            </a:extLst>
          </p:cNvPr>
          <p:cNvGraphicFramePr>
            <a:graphicFrameLocks noChangeAspect="1"/>
          </p:cNvGraphicFramePr>
          <p:nvPr/>
        </p:nvGraphicFramePr>
        <p:xfrm>
          <a:off x="761397" y="0"/>
          <a:ext cx="10668000" cy="6838462"/>
        </p:xfrm>
        <a:graphic>
          <a:graphicData uri="http://schemas.openxmlformats.org/presentationml/2006/ole">
            <mc:AlternateContent xmlns:mc="http://schemas.openxmlformats.org/markup-compatibility/2006">
              <mc:Choice xmlns:v="urn:schemas-microsoft-com:vml" Requires="v">
                <p:oleObj name="Visio" r:id="rId3" imgW="7436936" imgH="4770211" progId="Visio.Drawing.15">
                  <p:embed/>
                </p:oleObj>
              </mc:Choice>
              <mc:Fallback>
                <p:oleObj name="Visio" r:id="rId3" imgW="7436936" imgH="4770211" progId="Visio.Drawing.15">
                  <p:embed/>
                  <p:pic>
                    <p:nvPicPr>
                      <p:cNvPr id="5" name="Object 4">
                        <a:extLst>
                          <a:ext uri="{FF2B5EF4-FFF2-40B4-BE49-F238E27FC236}">
                            <a16:creationId xmlns:a16="http://schemas.microsoft.com/office/drawing/2014/main" id="{CED15945-2367-034D-A357-9AC0E4A9F4B6}"/>
                          </a:ext>
                        </a:extLst>
                      </p:cNvPr>
                      <p:cNvPicPr>
                        <a:picLocks noChangeAspect="1" noChangeArrowheads="1"/>
                      </p:cNvPicPr>
                      <p:nvPr/>
                    </p:nvPicPr>
                    <p:blipFill>
                      <a:blip r:embed="rId4"/>
                      <a:srcRect/>
                      <a:stretch>
                        <a:fillRect/>
                      </a:stretch>
                    </p:blipFill>
                    <p:spPr bwMode="auto">
                      <a:xfrm>
                        <a:off x="761397" y="0"/>
                        <a:ext cx="10668000" cy="6838462"/>
                      </a:xfrm>
                      <a:prstGeom prst="rect">
                        <a:avLst/>
                      </a:prstGeom>
                      <a:noFill/>
                    </p:spPr>
                  </p:pic>
                </p:oleObj>
              </mc:Fallback>
            </mc:AlternateContent>
          </a:graphicData>
        </a:graphic>
      </p:graphicFrame>
      <p:sp>
        <p:nvSpPr>
          <p:cNvPr id="6" name="Rectangle 5">
            <a:extLst>
              <a:ext uri="{FF2B5EF4-FFF2-40B4-BE49-F238E27FC236}">
                <a16:creationId xmlns:a16="http://schemas.microsoft.com/office/drawing/2014/main" id="{FA19C6C0-E0B7-EC58-8406-4E0C0CAC8A73}"/>
              </a:ext>
            </a:extLst>
          </p:cNvPr>
          <p:cNvSpPr/>
          <p:nvPr/>
        </p:nvSpPr>
        <p:spPr>
          <a:xfrm>
            <a:off x="3124940" y="3870664"/>
            <a:ext cx="1775534" cy="1174475"/>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82046D8-85BE-F718-60D9-6F25CBC9D220}"/>
              </a:ext>
            </a:extLst>
          </p:cNvPr>
          <p:cNvSpPr/>
          <p:nvPr/>
        </p:nvSpPr>
        <p:spPr>
          <a:xfrm>
            <a:off x="7192393" y="3943349"/>
            <a:ext cx="1481090" cy="1174475"/>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576666E-F801-3304-E7DF-75E1EC26112F}"/>
              </a:ext>
            </a:extLst>
          </p:cNvPr>
          <p:cNvSpPr/>
          <p:nvPr/>
        </p:nvSpPr>
        <p:spPr>
          <a:xfrm>
            <a:off x="7779799" y="1686757"/>
            <a:ext cx="760519" cy="80176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2AF5643-0736-C6B9-77FF-C9297CF6C37B}"/>
              </a:ext>
            </a:extLst>
          </p:cNvPr>
          <p:cNvSpPr/>
          <p:nvPr/>
        </p:nvSpPr>
        <p:spPr>
          <a:xfrm>
            <a:off x="3124940" y="1553519"/>
            <a:ext cx="760519" cy="80176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1305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Detailed Diagram</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1675191" y="2076450"/>
            <a:ext cx="18583675" cy="6667498"/>
          </a:xfrm>
        </p:spPr>
        <p:txBody>
          <a:bodyPr>
            <a:normAutofit/>
          </a:bodyPr>
          <a:lstStyle/>
          <a:p>
            <a:endParaRPr lang="en-US" dirty="0"/>
          </a:p>
          <a:p>
            <a:endParaRPr lang="en-US" dirty="0"/>
          </a:p>
        </p:txBody>
      </p:sp>
      <p:sp>
        <p:nvSpPr>
          <p:cNvPr id="4" name="Rectangle 2">
            <a:extLst>
              <a:ext uri="{FF2B5EF4-FFF2-40B4-BE49-F238E27FC236}">
                <a16:creationId xmlns:a16="http://schemas.microsoft.com/office/drawing/2014/main" id="{6D308634-47B6-624A-8DB7-857714B02127}"/>
              </a:ext>
            </a:extLst>
          </p:cNvPr>
          <p:cNvSpPr>
            <a:spLocks noChangeArrowheads="1"/>
          </p:cNvSpPr>
          <p:nvPr/>
        </p:nvSpPr>
        <p:spPr bwMode="auto">
          <a:xfrm>
            <a:off x="761396" y="0"/>
            <a:ext cx="2188307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CED15945-2367-034D-A357-9AC0E4A9F4B6}"/>
              </a:ext>
            </a:extLst>
          </p:cNvPr>
          <p:cNvGraphicFramePr>
            <a:graphicFrameLocks noChangeAspect="1"/>
          </p:cNvGraphicFramePr>
          <p:nvPr/>
        </p:nvGraphicFramePr>
        <p:xfrm>
          <a:off x="761397" y="0"/>
          <a:ext cx="10668000" cy="6838462"/>
        </p:xfrm>
        <a:graphic>
          <a:graphicData uri="http://schemas.openxmlformats.org/presentationml/2006/ole">
            <mc:AlternateContent xmlns:mc="http://schemas.openxmlformats.org/markup-compatibility/2006">
              <mc:Choice xmlns:v="urn:schemas-microsoft-com:vml" Requires="v">
                <p:oleObj name="Visio" r:id="rId3" imgW="7436936" imgH="4770211" progId="Visio.Drawing.15">
                  <p:embed/>
                </p:oleObj>
              </mc:Choice>
              <mc:Fallback>
                <p:oleObj name="Visio" r:id="rId3" imgW="7436936" imgH="4770211" progId="Visio.Drawing.15">
                  <p:embed/>
                  <p:pic>
                    <p:nvPicPr>
                      <p:cNvPr id="5" name="Object 4">
                        <a:extLst>
                          <a:ext uri="{FF2B5EF4-FFF2-40B4-BE49-F238E27FC236}">
                            <a16:creationId xmlns:a16="http://schemas.microsoft.com/office/drawing/2014/main" id="{CED15945-2367-034D-A357-9AC0E4A9F4B6}"/>
                          </a:ext>
                        </a:extLst>
                      </p:cNvPr>
                      <p:cNvPicPr>
                        <a:picLocks noChangeAspect="1" noChangeArrowheads="1"/>
                      </p:cNvPicPr>
                      <p:nvPr/>
                    </p:nvPicPr>
                    <p:blipFill>
                      <a:blip r:embed="rId4"/>
                      <a:srcRect/>
                      <a:stretch>
                        <a:fillRect/>
                      </a:stretch>
                    </p:blipFill>
                    <p:spPr bwMode="auto">
                      <a:xfrm>
                        <a:off x="761397" y="0"/>
                        <a:ext cx="10668000" cy="6838462"/>
                      </a:xfrm>
                      <a:prstGeom prst="rect">
                        <a:avLst/>
                      </a:prstGeom>
                      <a:noFill/>
                    </p:spPr>
                  </p:pic>
                </p:oleObj>
              </mc:Fallback>
            </mc:AlternateContent>
          </a:graphicData>
        </a:graphic>
      </p:graphicFrame>
      <p:sp>
        <p:nvSpPr>
          <p:cNvPr id="6" name="Rectangle 5">
            <a:extLst>
              <a:ext uri="{FF2B5EF4-FFF2-40B4-BE49-F238E27FC236}">
                <a16:creationId xmlns:a16="http://schemas.microsoft.com/office/drawing/2014/main" id="{FA19C6C0-E0B7-EC58-8406-4E0C0CAC8A73}"/>
              </a:ext>
            </a:extLst>
          </p:cNvPr>
          <p:cNvSpPr/>
          <p:nvPr/>
        </p:nvSpPr>
        <p:spPr>
          <a:xfrm>
            <a:off x="851085" y="3870664"/>
            <a:ext cx="2220587" cy="1926454"/>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82046D8-85BE-F718-60D9-6F25CBC9D220}"/>
              </a:ext>
            </a:extLst>
          </p:cNvPr>
          <p:cNvSpPr/>
          <p:nvPr/>
        </p:nvSpPr>
        <p:spPr>
          <a:xfrm>
            <a:off x="8790373" y="3870664"/>
            <a:ext cx="2477183" cy="170146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576666E-F801-3304-E7DF-75E1EC26112F}"/>
              </a:ext>
            </a:extLst>
          </p:cNvPr>
          <p:cNvSpPr/>
          <p:nvPr/>
        </p:nvSpPr>
        <p:spPr>
          <a:xfrm>
            <a:off x="8566951" y="1285875"/>
            <a:ext cx="2853004" cy="162877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2AF5643-0736-C6B9-77FF-C9297CF6C37B}"/>
              </a:ext>
            </a:extLst>
          </p:cNvPr>
          <p:cNvSpPr/>
          <p:nvPr/>
        </p:nvSpPr>
        <p:spPr>
          <a:xfrm>
            <a:off x="904353" y="1288574"/>
            <a:ext cx="2093339" cy="1626074"/>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54297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968AF3F-3972-8147-96F3-7F319CDF4E15}"/>
              </a:ext>
            </a:extLst>
          </p:cNvPr>
          <p:cNvSpPr/>
          <p:nvPr/>
        </p:nvSpPr>
        <p:spPr>
          <a:xfrm>
            <a:off x="0" y="963918"/>
            <a:ext cx="12192000" cy="52387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1675191" y="2076450"/>
            <a:ext cx="18583675" cy="6667498"/>
          </a:xfrm>
        </p:spPr>
        <p:txBody>
          <a:bodyPr>
            <a:normAutofit/>
          </a:bodyPr>
          <a:lstStyle/>
          <a:p>
            <a:endParaRPr lang="en-US" dirty="0"/>
          </a:p>
          <a:p>
            <a:endParaRPr lang="en-US" dirty="0"/>
          </a:p>
        </p:txBody>
      </p:sp>
      <p:sp>
        <p:nvSpPr>
          <p:cNvPr id="4" name="Rectangle 2">
            <a:extLst>
              <a:ext uri="{FF2B5EF4-FFF2-40B4-BE49-F238E27FC236}">
                <a16:creationId xmlns:a16="http://schemas.microsoft.com/office/drawing/2014/main" id="{6D308634-47B6-624A-8DB7-857714B02127}"/>
              </a:ext>
            </a:extLst>
          </p:cNvPr>
          <p:cNvSpPr>
            <a:spLocks noChangeArrowheads="1"/>
          </p:cNvSpPr>
          <p:nvPr/>
        </p:nvSpPr>
        <p:spPr bwMode="auto">
          <a:xfrm>
            <a:off x="761396" y="0"/>
            <a:ext cx="2188307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6" name="Rectangle 2">
            <a:extLst>
              <a:ext uri="{FF2B5EF4-FFF2-40B4-BE49-F238E27FC236}">
                <a16:creationId xmlns:a16="http://schemas.microsoft.com/office/drawing/2014/main" id="{DBBD455F-0A68-7F48-AF35-05255115A717}"/>
              </a:ext>
            </a:extLst>
          </p:cNvPr>
          <p:cNvSpPr>
            <a:spLocks noChangeArrowheads="1"/>
          </p:cNvSpPr>
          <p:nvPr/>
        </p:nvSpPr>
        <p:spPr bwMode="auto">
          <a:xfrm>
            <a:off x="1" y="1066813"/>
            <a:ext cx="19729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7" name="Object 6">
            <a:extLst>
              <a:ext uri="{FF2B5EF4-FFF2-40B4-BE49-F238E27FC236}">
                <a16:creationId xmlns:a16="http://schemas.microsoft.com/office/drawing/2014/main" id="{24F26A18-BF46-A841-A5A7-5ADAB826F661}"/>
              </a:ext>
            </a:extLst>
          </p:cNvPr>
          <p:cNvGraphicFramePr>
            <a:graphicFrameLocks noChangeAspect="1"/>
          </p:cNvGraphicFramePr>
          <p:nvPr/>
        </p:nvGraphicFramePr>
        <p:xfrm>
          <a:off x="0" y="1032947"/>
          <a:ext cx="12247387" cy="5181587"/>
        </p:xfrm>
        <a:graphic>
          <a:graphicData uri="http://schemas.openxmlformats.org/presentationml/2006/ole">
            <mc:AlternateContent xmlns:mc="http://schemas.openxmlformats.org/markup-compatibility/2006">
              <mc:Choice xmlns:v="urn:schemas-microsoft-com:vml" Requires="v">
                <p:oleObj r:id="rId3" imgW="9169400" imgH="3873500" progId="Visio.Drawing.15">
                  <p:embed/>
                </p:oleObj>
              </mc:Choice>
              <mc:Fallback>
                <p:oleObj r:id="rId3" imgW="9169400" imgH="3873500" progId="Visio.Drawing.15">
                  <p:embed/>
                  <p:pic>
                    <p:nvPicPr>
                      <p:cNvPr id="7" name="Object 6">
                        <a:extLst>
                          <a:ext uri="{FF2B5EF4-FFF2-40B4-BE49-F238E27FC236}">
                            <a16:creationId xmlns:a16="http://schemas.microsoft.com/office/drawing/2014/main" id="{24F26A18-BF46-A841-A5A7-5ADAB826F6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032947"/>
                        <a:ext cx="12247387" cy="5181587"/>
                      </a:xfrm>
                      <a:prstGeom prst="rect">
                        <a:avLst/>
                      </a:prstGeom>
                      <a:solidFill>
                        <a:schemeClr val="accent1">
                          <a:lumMod val="20000"/>
                          <a:lumOff val="80000"/>
                        </a:schemeClr>
                      </a:solidFill>
                    </p:spPr>
                  </p:pic>
                </p:oleObj>
              </mc:Fallback>
            </mc:AlternateContent>
          </a:graphicData>
        </a:graphic>
      </p:graphicFrame>
    </p:spTree>
    <p:extLst>
      <p:ext uri="{BB962C8B-B14F-4D97-AF65-F5344CB8AC3E}">
        <p14:creationId xmlns:p14="http://schemas.microsoft.com/office/powerpoint/2010/main" val="2742941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0B04B-7E36-1F4A-9549-7CA136BA9466}"/>
              </a:ext>
            </a:extLst>
          </p:cNvPr>
          <p:cNvSpPr>
            <a:spLocks noGrp="1"/>
          </p:cNvSpPr>
          <p:nvPr>
            <p:ph type="ctrTitle"/>
          </p:nvPr>
        </p:nvSpPr>
        <p:spPr>
          <a:xfrm>
            <a:off x="268356" y="835383"/>
            <a:ext cx="4654297" cy="3499549"/>
          </a:xfrm>
        </p:spPr>
        <p:txBody>
          <a:bodyPr>
            <a:normAutofit/>
          </a:bodyPr>
          <a:lstStyle/>
          <a:p>
            <a:r>
              <a:rPr lang="en-US" sz="3600" b="1" dirty="0">
                <a:solidFill>
                  <a:srgbClr val="00B0F0"/>
                </a:solidFill>
              </a:rPr>
              <a:t>Lecture One</a:t>
            </a:r>
            <a:endParaRPr lang="en-US" sz="3600" dirty="0">
              <a:solidFill>
                <a:srgbClr val="00B0F0"/>
              </a:solidFill>
            </a:endParaRPr>
          </a:p>
        </p:txBody>
      </p:sp>
      <p:sp>
        <p:nvSpPr>
          <p:cNvPr id="3" name="Subtitle 2">
            <a:extLst>
              <a:ext uri="{FF2B5EF4-FFF2-40B4-BE49-F238E27FC236}">
                <a16:creationId xmlns:a16="http://schemas.microsoft.com/office/drawing/2014/main" id="{02940321-0BAB-A145-9D83-82FA21EC9B5C}"/>
              </a:ext>
            </a:extLst>
          </p:cNvPr>
          <p:cNvSpPr>
            <a:spLocks noGrp="1"/>
          </p:cNvSpPr>
          <p:nvPr>
            <p:ph type="subTitle" idx="1"/>
          </p:nvPr>
        </p:nvSpPr>
        <p:spPr>
          <a:xfrm>
            <a:off x="296121" y="4444578"/>
            <a:ext cx="4598766" cy="1185333"/>
          </a:xfrm>
        </p:spPr>
        <p:txBody>
          <a:bodyPr>
            <a:normAutofit/>
          </a:bodyPr>
          <a:lstStyle/>
          <a:p>
            <a:r>
              <a:rPr lang="en-US" dirty="0"/>
              <a:t>Course Overview &amp;</a:t>
            </a:r>
          </a:p>
          <a:p>
            <a:r>
              <a:rPr lang="en-US" dirty="0"/>
              <a:t>Intro to Space</a:t>
            </a:r>
          </a:p>
          <a:p>
            <a:pPr algn="l"/>
            <a:endParaRPr lang="en-US" dirty="0"/>
          </a:p>
          <a:p>
            <a:pPr algn="l"/>
            <a:endParaRPr lang="en-US" dirty="0"/>
          </a:p>
        </p:txBody>
      </p:sp>
    </p:spTree>
    <p:extLst>
      <p:ext uri="{BB962C8B-B14F-4D97-AF65-F5344CB8AC3E}">
        <p14:creationId xmlns:p14="http://schemas.microsoft.com/office/powerpoint/2010/main" val="2094321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Ground Station Functions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Antennae movement</a:t>
            </a:r>
          </a:p>
          <a:p>
            <a:r>
              <a:rPr lang="en-US" dirty="0"/>
              <a:t>Communication</a:t>
            </a:r>
          </a:p>
          <a:p>
            <a:r>
              <a:rPr lang="en-US" dirty="0"/>
              <a:t>Tasking</a:t>
            </a:r>
          </a:p>
          <a:p>
            <a:pPr lvl="1"/>
            <a:r>
              <a:rPr lang="en-US" dirty="0"/>
              <a:t>Flight </a:t>
            </a:r>
          </a:p>
          <a:p>
            <a:pPr lvl="1"/>
            <a:r>
              <a:rPr lang="en-US" dirty="0"/>
              <a:t>Payload</a:t>
            </a:r>
          </a:p>
          <a:p>
            <a:r>
              <a:rPr lang="en-US" dirty="0"/>
              <a:t>Dissemination</a:t>
            </a:r>
          </a:p>
          <a:p>
            <a:endParaRPr lang="en-US" dirty="0"/>
          </a:p>
          <a:p>
            <a:endParaRPr lang="en-US" dirty="0"/>
          </a:p>
        </p:txBody>
      </p:sp>
    </p:spTree>
    <p:extLst>
      <p:ext uri="{BB962C8B-B14F-4D97-AF65-F5344CB8AC3E}">
        <p14:creationId xmlns:p14="http://schemas.microsoft.com/office/powerpoint/2010/main" val="42454036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Space Vehicle Functions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Bus</a:t>
            </a:r>
          </a:p>
          <a:p>
            <a:pPr lvl="1"/>
            <a:r>
              <a:rPr lang="en-US" dirty="0"/>
              <a:t>Power</a:t>
            </a:r>
          </a:p>
          <a:p>
            <a:pPr lvl="2"/>
            <a:r>
              <a:rPr lang="en-US" dirty="0"/>
              <a:t>Generate, Store, Moderate</a:t>
            </a:r>
          </a:p>
          <a:p>
            <a:pPr lvl="1"/>
            <a:r>
              <a:rPr lang="en-US" dirty="0"/>
              <a:t>PNT</a:t>
            </a:r>
          </a:p>
          <a:p>
            <a:pPr lvl="2"/>
            <a:r>
              <a:rPr lang="en-US" dirty="0"/>
              <a:t>GPS, Star Tracker, Sun Sensor</a:t>
            </a:r>
          </a:p>
          <a:p>
            <a:pPr lvl="1"/>
            <a:r>
              <a:rPr lang="en-US" dirty="0"/>
              <a:t>Flight: </a:t>
            </a:r>
          </a:p>
          <a:p>
            <a:pPr lvl="2"/>
            <a:r>
              <a:rPr lang="en-US" dirty="0"/>
              <a:t>Propulsion &amp; Attitude adjustment</a:t>
            </a:r>
          </a:p>
          <a:p>
            <a:pPr lvl="1"/>
            <a:r>
              <a:rPr lang="en-US" dirty="0"/>
              <a:t>Communication</a:t>
            </a:r>
          </a:p>
          <a:p>
            <a:r>
              <a:rPr lang="en-US" dirty="0"/>
              <a:t>Payload</a:t>
            </a:r>
          </a:p>
          <a:p>
            <a:pPr lvl="1"/>
            <a:r>
              <a:rPr lang="en-US" dirty="0"/>
              <a:t>Tasking</a:t>
            </a:r>
          </a:p>
          <a:p>
            <a:pPr lvl="1"/>
            <a:r>
              <a:rPr lang="en-US" dirty="0"/>
              <a:t>Data storage and off load</a:t>
            </a:r>
          </a:p>
          <a:p>
            <a:endParaRPr lang="en-US" dirty="0"/>
          </a:p>
          <a:p>
            <a:endParaRPr lang="en-US" dirty="0"/>
          </a:p>
        </p:txBody>
      </p:sp>
    </p:spTree>
    <p:extLst>
      <p:ext uri="{BB962C8B-B14F-4D97-AF65-F5344CB8AC3E}">
        <p14:creationId xmlns:p14="http://schemas.microsoft.com/office/powerpoint/2010/main" val="7274089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Environmental Challenges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Radiation</a:t>
            </a:r>
          </a:p>
          <a:p>
            <a:pPr lvl="1"/>
            <a:r>
              <a:rPr lang="en-US" dirty="0"/>
              <a:t>Single events</a:t>
            </a:r>
          </a:p>
          <a:p>
            <a:pPr lvl="1"/>
            <a:r>
              <a:rPr lang="en-US" dirty="0"/>
              <a:t>Accumulation</a:t>
            </a:r>
          </a:p>
          <a:p>
            <a:r>
              <a:rPr lang="en-US" dirty="0"/>
              <a:t>Temperature extremes</a:t>
            </a:r>
          </a:p>
          <a:p>
            <a:r>
              <a:rPr lang="en-US" dirty="0"/>
              <a:t>Vacuum</a:t>
            </a:r>
          </a:p>
          <a:p>
            <a:r>
              <a:rPr lang="en-US" dirty="0"/>
              <a:t>Space objects</a:t>
            </a:r>
          </a:p>
          <a:p>
            <a:pPr lvl="1"/>
            <a:r>
              <a:rPr lang="en-US" dirty="0"/>
              <a:t>Junk</a:t>
            </a:r>
          </a:p>
          <a:p>
            <a:pPr lvl="1"/>
            <a:r>
              <a:rPr lang="en-US" dirty="0"/>
              <a:t>Others</a:t>
            </a:r>
          </a:p>
          <a:p>
            <a:r>
              <a:rPr lang="en-US" dirty="0"/>
              <a:t>Vibration</a:t>
            </a:r>
          </a:p>
          <a:p>
            <a:endParaRPr lang="en-US" dirty="0"/>
          </a:p>
          <a:p>
            <a:endParaRPr lang="en-US" dirty="0"/>
          </a:p>
        </p:txBody>
      </p:sp>
    </p:spTree>
    <p:extLst>
      <p:ext uri="{BB962C8B-B14F-4D97-AF65-F5344CB8AC3E}">
        <p14:creationId xmlns:p14="http://schemas.microsoft.com/office/powerpoint/2010/main" val="39373416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Operational Challenges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Testing</a:t>
            </a:r>
          </a:p>
          <a:p>
            <a:endParaRPr lang="en-US" dirty="0"/>
          </a:p>
          <a:p>
            <a:endParaRPr lang="en-US" dirty="0"/>
          </a:p>
        </p:txBody>
      </p:sp>
      <p:pic>
        <p:nvPicPr>
          <p:cNvPr id="1026" name="Picture 2" descr="Opening Thermal Vacuum Chamber V15 to extract hot box containing NEA Scout spacecraft.">
            <a:extLst>
              <a:ext uri="{FF2B5EF4-FFF2-40B4-BE49-F238E27FC236}">
                <a16:creationId xmlns:a16="http://schemas.microsoft.com/office/drawing/2014/main" id="{D60B7299-B339-EC2F-96A0-E0E097D6AB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369" y="3903632"/>
            <a:ext cx="4230034" cy="28122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CO-3 sits on the large vibration table (known as the 'shaker') in the Environmental Test Lab at the Jet Propulsion Laboratory.">
            <a:extLst>
              <a:ext uri="{FF2B5EF4-FFF2-40B4-BE49-F238E27FC236}">
                <a16:creationId xmlns:a16="http://schemas.microsoft.com/office/drawing/2014/main" id="{833B8EEA-5238-F275-1C42-9F88789056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24601" y="3682593"/>
            <a:ext cx="4466716" cy="302875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jsc2021e022515 (June 11, 2021) --- NASA’s Exploration Extravehicular Mobility Unit (xEMU) spacesuit undergoes antenna testing in NASA Johnson Space Center’s anechoic chamber to inspect multi-layer insulation keep-out zones for the Wi-Fi and ultra-high-frequency antennas that are part of the spacesuit’s communication system. The xEMU test article is named xGUS, the successor to the Extravehicular Mobility Unit test article (also named GUS), which was named after NASA astronaut Gus Grissom and his iconic silver spacesuit. This image was taken from where the &quot;horn,&quot; or source antenna, is located that sends out radio frequency signals to the spacesuit. The anechoic chamber walls are covered with a material that absorbs electromagnetic energy allowing the anechoic chamber to simulate a space environment. The antenna test facility is utilized to test antenna radiation distribution pattern performance for spaceflight applications in electromagnetic environments. Pictured in the photo is antenna test engineer Will Bond.">
            <a:extLst>
              <a:ext uri="{FF2B5EF4-FFF2-40B4-BE49-F238E27FC236}">
                <a16:creationId xmlns:a16="http://schemas.microsoft.com/office/drawing/2014/main" id="{69787339-F440-6BA2-A52C-CCA796289F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52522" y="2277373"/>
            <a:ext cx="2954959" cy="44339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49424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Operational Challenges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Launch</a:t>
            </a:r>
          </a:p>
          <a:p>
            <a:r>
              <a:rPr lang="en-US" dirty="0"/>
              <a:t>Deployment</a:t>
            </a:r>
          </a:p>
          <a:p>
            <a:r>
              <a:rPr lang="en-US" dirty="0"/>
              <a:t>Stabilization</a:t>
            </a:r>
          </a:p>
          <a:p>
            <a:pPr lvl="1"/>
            <a:r>
              <a:rPr lang="en-US" dirty="0"/>
              <a:t>De-tumble</a:t>
            </a:r>
          </a:p>
          <a:p>
            <a:pPr lvl="1"/>
            <a:r>
              <a:rPr lang="en-US" dirty="0"/>
              <a:t>Orbit</a:t>
            </a:r>
          </a:p>
          <a:p>
            <a:endParaRPr lang="en-US" dirty="0"/>
          </a:p>
        </p:txBody>
      </p:sp>
      <p:pic>
        <p:nvPicPr>
          <p:cNvPr id="7" name="Picture 6">
            <a:extLst>
              <a:ext uri="{FF2B5EF4-FFF2-40B4-BE49-F238E27FC236}">
                <a16:creationId xmlns:a16="http://schemas.microsoft.com/office/drawing/2014/main" id="{6B568A7C-B48C-F642-C699-FA5D4D5460E2}"/>
              </a:ext>
            </a:extLst>
          </p:cNvPr>
          <p:cNvPicPr>
            <a:picLocks noChangeAspect="1"/>
          </p:cNvPicPr>
          <p:nvPr/>
        </p:nvPicPr>
        <p:blipFill>
          <a:blip r:embed="rId3"/>
          <a:stretch>
            <a:fillRect/>
          </a:stretch>
        </p:blipFill>
        <p:spPr>
          <a:xfrm>
            <a:off x="3405950" y="1837605"/>
            <a:ext cx="2787316" cy="4192438"/>
          </a:xfrm>
          <a:prstGeom prst="rect">
            <a:avLst/>
          </a:prstGeom>
        </p:spPr>
      </p:pic>
      <p:pic>
        <p:nvPicPr>
          <p:cNvPr id="2056" name="Picture 8" descr="ISS038-E-004967 (19 Nov. 2013) ---">
            <a:extLst>
              <a:ext uri="{FF2B5EF4-FFF2-40B4-BE49-F238E27FC236}">
                <a16:creationId xmlns:a16="http://schemas.microsoft.com/office/drawing/2014/main" id="{AD972E1E-A869-D617-E9D0-20CB85477B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91577" y="2318167"/>
            <a:ext cx="4475980" cy="2972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24222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Operational Challenges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Power</a:t>
            </a:r>
          </a:p>
          <a:p>
            <a:r>
              <a:rPr lang="en-US" dirty="0"/>
              <a:t>Emanations interference (self inflicted and otherwise)</a:t>
            </a:r>
          </a:p>
          <a:p>
            <a:r>
              <a:rPr lang="en-US" dirty="0"/>
              <a:t>De-Orbit</a:t>
            </a:r>
          </a:p>
          <a:p>
            <a:endParaRPr lang="en-US" dirty="0"/>
          </a:p>
          <a:p>
            <a:endParaRPr lang="en-US" dirty="0"/>
          </a:p>
        </p:txBody>
      </p:sp>
      <p:pic>
        <p:nvPicPr>
          <p:cNvPr id="3074" name="Picture 2" descr="Photographic documentation of an ISS solar array with the Earth in the background as seen by the Expedition 36 crew.">
            <a:extLst>
              <a:ext uri="{FF2B5EF4-FFF2-40B4-BE49-F238E27FC236}">
                <a16:creationId xmlns:a16="http://schemas.microsoft.com/office/drawing/2014/main" id="{7B31DECC-E068-0854-A46C-B60BF792C8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9313" y="3073908"/>
            <a:ext cx="4913373" cy="3266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5577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Safeguards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Back-ups</a:t>
            </a:r>
          </a:p>
          <a:p>
            <a:r>
              <a:rPr lang="en-US" dirty="0"/>
              <a:t>Gold images</a:t>
            </a:r>
          </a:p>
          <a:p>
            <a:r>
              <a:rPr lang="en-US" dirty="0"/>
              <a:t>Watchdogs</a:t>
            </a:r>
          </a:p>
          <a:p>
            <a:r>
              <a:rPr lang="en-US" dirty="0"/>
              <a:t>Fall-back communications / encryption settings</a:t>
            </a:r>
          </a:p>
          <a:p>
            <a:r>
              <a:rPr lang="en-US" dirty="0"/>
              <a:t>Resource limiters</a:t>
            </a:r>
          </a:p>
          <a:p>
            <a:endParaRPr lang="en-US" dirty="0"/>
          </a:p>
          <a:p>
            <a:pPr marL="36900" indent="0">
              <a:buNone/>
            </a:pPr>
            <a:r>
              <a:rPr lang="en-US" dirty="0"/>
              <a:t>***These are redundancy focused***</a:t>
            </a:r>
          </a:p>
          <a:p>
            <a:endParaRPr lang="en-US" dirty="0"/>
          </a:p>
        </p:txBody>
      </p:sp>
    </p:spTree>
    <p:extLst>
      <p:ext uri="{BB962C8B-B14F-4D97-AF65-F5344CB8AC3E}">
        <p14:creationId xmlns:p14="http://schemas.microsoft.com/office/powerpoint/2010/main" val="40380006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lstStyle/>
          <a:p>
            <a:r>
              <a:rPr lang="en-US" b="1" dirty="0">
                <a:solidFill>
                  <a:srgbClr val="00B0F0"/>
                </a:solidFill>
              </a:rPr>
              <a:t>What’s in the Box?</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p:txBody>
          <a:bodyPr/>
          <a:lstStyle/>
          <a:p>
            <a:endParaRPr lang="en-US"/>
          </a:p>
        </p:txBody>
      </p:sp>
      <p:pic>
        <p:nvPicPr>
          <p:cNvPr id="2050" name="Picture 2">
            <a:extLst>
              <a:ext uri="{FF2B5EF4-FFF2-40B4-BE49-F238E27FC236}">
                <a16:creationId xmlns:a16="http://schemas.microsoft.com/office/drawing/2014/main" id="{64279DFB-38C6-DCD5-B965-2C2CBE3275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816" y="1339450"/>
            <a:ext cx="8365922" cy="470583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flying box in space">
            <a:extLst>
              <a:ext uri="{FF2B5EF4-FFF2-40B4-BE49-F238E27FC236}">
                <a16:creationId xmlns:a16="http://schemas.microsoft.com/office/drawing/2014/main" id="{30910CE2-D5E9-CEBD-9FCC-778ED714D0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6168" y="1339450"/>
            <a:ext cx="4705831" cy="4705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8920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11" name="Rectangle 10">
            <a:extLst>
              <a:ext uri="{FF2B5EF4-FFF2-40B4-BE49-F238E27FC236}">
                <a16:creationId xmlns:a16="http://schemas.microsoft.com/office/drawing/2014/main" id="{FE8ED674-D04F-6CAE-B552-1C0D71BEE264}"/>
              </a:ext>
            </a:extLst>
          </p:cNvPr>
          <p:cNvSpPr/>
          <p:nvPr/>
        </p:nvSpPr>
        <p:spPr>
          <a:xfrm>
            <a:off x="313509" y="226424"/>
            <a:ext cx="4214948" cy="6348548"/>
          </a:xfrm>
          <a:prstGeom prst="rect">
            <a:avLst/>
          </a:prstGeom>
          <a:no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6653CDE-CBFC-3572-DCE4-9A624416D7ED}"/>
              </a:ext>
            </a:extLst>
          </p:cNvPr>
          <p:cNvSpPr/>
          <p:nvPr/>
        </p:nvSpPr>
        <p:spPr>
          <a:xfrm>
            <a:off x="4637316" y="204654"/>
            <a:ext cx="7336969" cy="6348548"/>
          </a:xfrm>
          <a:prstGeom prst="rect">
            <a:avLst/>
          </a:prstGeom>
          <a:noFill/>
          <a:ln w="3810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3E9D578-CA33-3D30-CE5F-B249DBFCD4D9}"/>
              </a:ext>
            </a:extLst>
          </p:cNvPr>
          <p:cNvSpPr txBox="1"/>
          <p:nvPr/>
        </p:nvSpPr>
        <p:spPr>
          <a:xfrm>
            <a:off x="846910" y="269597"/>
            <a:ext cx="3138108" cy="707886"/>
          </a:xfrm>
          <a:prstGeom prst="rect">
            <a:avLst/>
          </a:prstGeom>
          <a:noFill/>
        </p:spPr>
        <p:txBody>
          <a:bodyPr wrap="square" rtlCol="0">
            <a:spAutoFit/>
          </a:bodyPr>
          <a:lstStyle/>
          <a:p>
            <a:pPr algn="ctr"/>
            <a:r>
              <a:rPr lang="en-US" sz="4000" b="1" dirty="0">
                <a:solidFill>
                  <a:srgbClr val="00B050"/>
                </a:solidFill>
              </a:rPr>
              <a:t>EARTH</a:t>
            </a:r>
          </a:p>
        </p:txBody>
      </p:sp>
      <p:sp>
        <p:nvSpPr>
          <p:cNvPr id="14" name="TextBox 13">
            <a:extLst>
              <a:ext uri="{FF2B5EF4-FFF2-40B4-BE49-F238E27FC236}">
                <a16:creationId xmlns:a16="http://schemas.microsoft.com/office/drawing/2014/main" id="{1EC2889B-09CA-A525-224B-2A78BBDBC90D}"/>
              </a:ext>
            </a:extLst>
          </p:cNvPr>
          <p:cNvSpPr txBox="1"/>
          <p:nvPr/>
        </p:nvSpPr>
        <p:spPr>
          <a:xfrm>
            <a:off x="6738416" y="255657"/>
            <a:ext cx="3138108" cy="707886"/>
          </a:xfrm>
          <a:prstGeom prst="rect">
            <a:avLst/>
          </a:prstGeom>
          <a:noFill/>
        </p:spPr>
        <p:txBody>
          <a:bodyPr wrap="square" rtlCol="0">
            <a:spAutoFit/>
          </a:bodyPr>
          <a:lstStyle/>
          <a:p>
            <a:pPr algn="ctr"/>
            <a:r>
              <a:rPr lang="en-US" sz="4000" b="1" dirty="0">
                <a:solidFill>
                  <a:srgbClr val="7030A0"/>
                </a:solidFill>
              </a:rPr>
              <a:t>SPACE</a:t>
            </a:r>
          </a:p>
        </p:txBody>
      </p:sp>
    </p:spTree>
    <p:extLst>
      <p:ext uri="{BB962C8B-B14F-4D97-AF65-F5344CB8AC3E}">
        <p14:creationId xmlns:p14="http://schemas.microsoft.com/office/powerpoint/2010/main" val="7370129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603CDD8-B90D-AC24-9786-64CE6FF928E2}"/>
              </a:ext>
            </a:extLst>
          </p:cNvPr>
          <p:cNvSpPr/>
          <p:nvPr/>
        </p:nvSpPr>
        <p:spPr>
          <a:xfrm>
            <a:off x="2465130" y="2751911"/>
            <a:ext cx="1288263" cy="125730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2579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E6299-9BEC-0A40-71FE-BD416E3E44AA}"/>
              </a:ext>
            </a:extLst>
          </p:cNvPr>
          <p:cNvSpPr>
            <a:spLocks noGrp="1"/>
          </p:cNvSpPr>
          <p:nvPr>
            <p:ph type="title"/>
          </p:nvPr>
        </p:nvSpPr>
        <p:spPr/>
        <p:txBody>
          <a:bodyPr/>
          <a:lstStyle/>
          <a:p>
            <a:r>
              <a:rPr lang="en-US" dirty="0">
                <a:solidFill>
                  <a:srgbClr val="00B0F0"/>
                </a:solidFill>
              </a:rPr>
              <a:t>Meet the instructors!</a:t>
            </a:r>
          </a:p>
        </p:txBody>
      </p:sp>
      <p:sp>
        <p:nvSpPr>
          <p:cNvPr id="3" name="Content Placeholder 2">
            <a:extLst>
              <a:ext uri="{FF2B5EF4-FFF2-40B4-BE49-F238E27FC236}">
                <a16:creationId xmlns:a16="http://schemas.microsoft.com/office/drawing/2014/main" id="{25EF886D-D3CB-520D-246B-870AB89D1194}"/>
              </a:ext>
            </a:extLst>
          </p:cNvPr>
          <p:cNvSpPr>
            <a:spLocks noGrp="1"/>
          </p:cNvSpPr>
          <p:nvPr>
            <p:ph idx="1"/>
          </p:nvPr>
        </p:nvSpPr>
        <p:spPr/>
        <p:txBody>
          <a:bodyPr/>
          <a:lstStyle/>
          <a:p>
            <a:endParaRPr lang="en-US"/>
          </a:p>
        </p:txBody>
      </p:sp>
      <p:pic>
        <p:nvPicPr>
          <p:cNvPr id="1026" name="Picture 2" descr="Upcoming Picard STAR TREK Series Puts Riker in the Director's Chair -  Nerdist">
            <a:extLst>
              <a:ext uri="{FF2B5EF4-FFF2-40B4-BE49-F238E27FC236}">
                <a16:creationId xmlns:a16="http://schemas.microsoft.com/office/drawing/2014/main" id="{A447CC06-7E7B-E1E3-6B87-C4EDCEF3D8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6644" y="980481"/>
            <a:ext cx="10235755" cy="57510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59342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603CDD8-B90D-AC24-9786-64CE6FF928E2}"/>
              </a:ext>
            </a:extLst>
          </p:cNvPr>
          <p:cNvSpPr/>
          <p:nvPr/>
        </p:nvSpPr>
        <p:spPr>
          <a:xfrm>
            <a:off x="819210" y="2123261"/>
            <a:ext cx="1288263" cy="125730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55003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3492743" y="2172245"/>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2C1E85C-E8EA-9098-5218-C4F496D6E55E}"/>
              </a:ext>
            </a:extLst>
          </p:cNvPr>
          <p:cNvSpPr/>
          <p:nvPr/>
        </p:nvSpPr>
        <p:spPr>
          <a:xfrm>
            <a:off x="4951429" y="2172669"/>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9EBA221-C80F-B7B2-9698-868A4820AA6D}"/>
              </a:ext>
            </a:extLst>
          </p:cNvPr>
          <p:cNvSpPr/>
          <p:nvPr/>
        </p:nvSpPr>
        <p:spPr>
          <a:xfrm>
            <a:off x="7498383" y="2891126"/>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D1FC751-231E-1ACB-0BC6-D7AEA108B463}"/>
              </a:ext>
            </a:extLst>
          </p:cNvPr>
          <p:cNvSpPr/>
          <p:nvPr/>
        </p:nvSpPr>
        <p:spPr>
          <a:xfrm>
            <a:off x="1982839" y="2068589"/>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58198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3492743" y="3199856"/>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5B6036D-3FF6-807D-F206-B95EB46620E9}"/>
              </a:ext>
            </a:extLst>
          </p:cNvPr>
          <p:cNvSpPr/>
          <p:nvPr/>
        </p:nvSpPr>
        <p:spPr>
          <a:xfrm>
            <a:off x="4942720" y="3183379"/>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33B49B4-555B-41FD-3C46-071E96D9937F}"/>
              </a:ext>
            </a:extLst>
          </p:cNvPr>
          <p:cNvSpPr/>
          <p:nvPr/>
        </p:nvSpPr>
        <p:spPr>
          <a:xfrm>
            <a:off x="9240400" y="3201216"/>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61576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3492742" y="4038205"/>
            <a:ext cx="2141703" cy="175299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9577E00-96EA-C617-354E-83F01BAC151A}"/>
              </a:ext>
            </a:extLst>
          </p:cNvPr>
          <p:cNvSpPr/>
          <p:nvPr/>
        </p:nvSpPr>
        <p:spPr>
          <a:xfrm>
            <a:off x="9136502" y="4103520"/>
            <a:ext cx="2141703" cy="175299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25184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5817933" y="2085159"/>
            <a:ext cx="849083" cy="9105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28575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6667016" y="2076450"/>
            <a:ext cx="1614835" cy="12153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22675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5817933" y="1178379"/>
            <a:ext cx="849083" cy="9105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01024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5666134" y="3478529"/>
            <a:ext cx="1239763" cy="9105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45014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6676328" y="4389119"/>
            <a:ext cx="2136746" cy="221197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00118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8174203" y="1672046"/>
            <a:ext cx="1178804" cy="931815"/>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6590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79C57-0F8A-FFAB-307F-379382E21D27}"/>
              </a:ext>
            </a:extLst>
          </p:cNvPr>
          <p:cNvSpPr>
            <a:spLocks noGrp="1"/>
          </p:cNvSpPr>
          <p:nvPr>
            <p:ph type="title"/>
          </p:nvPr>
        </p:nvSpPr>
        <p:spPr>
          <a:xfrm>
            <a:off x="510424" y="307852"/>
            <a:ext cx="9251643" cy="1009651"/>
          </a:xfrm>
        </p:spPr>
        <p:txBody>
          <a:bodyPr/>
          <a:lstStyle/>
          <a:p>
            <a:r>
              <a:rPr lang="en-US" dirty="0">
                <a:solidFill>
                  <a:srgbClr val="00B0F0"/>
                </a:solidFill>
              </a:rPr>
              <a:t>Jacob Oakley</a:t>
            </a:r>
            <a:endParaRPr lang="en-US" dirty="0"/>
          </a:p>
        </p:txBody>
      </p:sp>
      <p:pic>
        <p:nvPicPr>
          <p:cNvPr id="5" name="Content Placeholder 4" descr="A black and white logo&#10;&#10;Description automatically generated">
            <a:extLst>
              <a:ext uri="{FF2B5EF4-FFF2-40B4-BE49-F238E27FC236}">
                <a16:creationId xmlns:a16="http://schemas.microsoft.com/office/drawing/2014/main" id="{581EF1B3-FB46-EDDC-C148-639B23C2DDBE}"/>
              </a:ext>
            </a:extLst>
          </p:cNvPr>
          <p:cNvPicPr>
            <a:picLocks noGrp="1" noChangeAspect="1"/>
          </p:cNvPicPr>
          <p:nvPr>
            <p:ph idx="1"/>
          </p:nvPr>
        </p:nvPicPr>
        <p:blipFill>
          <a:blip r:embed="rId2"/>
          <a:stretch>
            <a:fillRect/>
          </a:stretch>
        </p:blipFill>
        <p:spPr>
          <a:xfrm>
            <a:off x="670363" y="1118038"/>
            <a:ext cx="3751519" cy="3751519"/>
          </a:xfrm>
        </p:spPr>
      </p:pic>
      <p:pic>
        <p:nvPicPr>
          <p:cNvPr id="10242" name="Picture 2" descr="IEEE Standards Association logo">
            <a:extLst>
              <a:ext uri="{FF2B5EF4-FFF2-40B4-BE49-F238E27FC236}">
                <a16:creationId xmlns:a16="http://schemas.microsoft.com/office/drawing/2014/main" id="{AAFE5F43-41E1-B7C4-D4FA-62D45CD965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6941" y="2883913"/>
            <a:ext cx="4062009" cy="748757"/>
          </a:xfrm>
          <a:prstGeom prst="rect">
            <a:avLst/>
          </a:prstGeom>
          <a:solidFill>
            <a:schemeClr val="bg1"/>
          </a:solidFill>
        </p:spPr>
      </p:pic>
      <p:pic>
        <p:nvPicPr>
          <p:cNvPr id="10244" name="Picture 4" descr="Embry-Riddle Aeronautical University">
            <a:extLst>
              <a:ext uri="{FF2B5EF4-FFF2-40B4-BE49-F238E27FC236}">
                <a16:creationId xmlns:a16="http://schemas.microsoft.com/office/drawing/2014/main" id="{FA5B8247-AE8E-5DA8-CAB3-D77F49ABEA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66941" y="1728920"/>
            <a:ext cx="4064620" cy="684211"/>
          </a:xfrm>
          <a:prstGeom prst="rect">
            <a:avLst/>
          </a:prstGeom>
          <a:solidFill>
            <a:schemeClr val="accent3">
              <a:lumMod val="75000"/>
            </a:schemeClr>
          </a:solidFill>
        </p:spPr>
      </p:pic>
      <p:pic>
        <p:nvPicPr>
          <p:cNvPr id="10246" name="Picture 6" descr="Apress (@Apress) / X">
            <a:extLst>
              <a:ext uri="{FF2B5EF4-FFF2-40B4-BE49-F238E27FC236}">
                <a16:creationId xmlns:a16="http://schemas.microsoft.com/office/drawing/2014/main" id="{A7537FB8-2782-B4D9-9A48-CCED08F3701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62734" y="3282086"/>
            <a:ext cx="2182548" cy="218254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0F16BAAC-FCCE-09DF-AE7F-F16B75459049}"/>
              </a:ext>
            </a:extLst>
          </p:cNvPr>
          <p:cNvSpPr txBox="1">
            <a:spLocks/>
          </p:cNvSpPr>
          <p:nvPr/>
        </p:nvSpPr>
        <p:spPr>
          <a:xfrm>
            <a:off x="3880515" y="280035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b="1" dirty="0">
              <a:solidFill>
                <a:srgbClr val="00B0F0"/>
              </a:solidFill>
            </a:endParaRPr>
          </a:p>
        </p:txBody>
      </p:sp>
      <p:pic>
        <p:nvPicPr>
          <p:cNvPr id="10256" name="Picture 16" descr="Sixgen Inc.">
            <a:extLst>
              <a:ext uri="{FF2B5EF4-FFF2-40B4-BE49-F238E27FC236}">
                <a16:creationId xmlns:a16="http://schemas.microsoft.com/office/drawing/2014/main" id="{0E6C48C6-FEF1-A02E-2961-0F972DB6675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19740" y="4957958"/>
            <a:ext cx="4334261" cy="1563946"/>
          </a:xfrm>
          <a:prstGeom prst="rect">
            <a:avLst/>
          </a:prstGeom>
          <a:noFill/>
          <a:extLst>
            <a:ext uri="{909E8E84-426E-40DD-AFC4-6F175D3DCCD1}">
              <a14:hiddenFill xmlns:a14="http://schemas.microsoft.com/office/drawing/2010/main">
                <a:solidFill>
                  <a:srgbClr val="FFFFFF"/>
                </a:solidFill>
              </a14:hiddenFill>
            </a:ext>
          </a:extLst>
        </p:spPr>
      </p:pic>
      <p:pic>
        <p:nvPicPr>
          <p:cNvPr id="10258" name="Picture 18" descr="Black Hat USA 2016">
            <a:extLst>
              <a:ext uri="{FF2B5EF4-FFF2-40B4-BE49-F238E27FC236}">
                <a16:creationId xmlns:a16="http://schemas.microsoft.com/office/drawing/2014/main" id="{CB095270-B71C-6636-0934-ED2E1E0A346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572430" y="5542438"/>
            <a:ext cx="3472852" cy="100771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EF068CA1-5597-6062-B068-7AF9036FEF9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19486" y="3828241"/>
            <a:ext cx="3752944" cy="883799"/>
          </a:xfrm>
          <a:prstGeom prst="rect">
            <a:avLst/>
          </a:prstGeom>
          <a:solidFill>
            <a:schemeClr val="tx1">
              <a:lumMod val="75000"/>
              <a:lumOff val="25000"/>
            </a:schemeClr>
          </a:solidFill>
        </p:spPr>
      </p:pic>
      <p:pic>
        <p:nvPicPr>
          <p:cNvPr id="4" name="Picture 3">
            <a:extLst>
              <a:ext uri="{FF2B5EF4-FFF2-40B4-BE49-F238E27FC236}">
                <a16:creationId xmlns:a16="http://schemas.microsoft.com/office/drawing/2014/main" id="{3AFB3876-C6A7-4B0A-DAB4-FEDBAE09B231}"/>
              </a:ext>
            </a:extLst>
          </p:cNvPr>
          <p:cNvPicPr>
            <a:picLocks noChangeAspect="1"/>
          </p:cNvPicPr>
          <p:nvPr/>
        </p:nvPicPr>
        <p:blipFill>
          <a:blip r:embed="rId9"/>
          <a:stretch>
            <a:fillRect/>
          </a:stretch>
        </p:blipFill>
        <p:spPr>
          <a:xfrm>
            <a:off x="9374009" y="1638528"/>
            <a:ext cx="2609850" cy="1476375"/>
          </a:xfrm>
          <a:prstGeom prst="rect">
            <a:avLst/>
          </a:prstGeom>
        </p:spPr>
      </p:pic>
    </p:spTree>
    <p:extLst>
      <p:ext uri="{BB962C8B-B14F-4D97-AF65-F5344CB8AC3E}">
        <p14:creationId xmlns:p14="http://schemas.microsoft.com/office/powerpoint/2010/main" val="18108214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9524032" y="1505768"/>
            <a:ext cx="2450254" cy="114163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96411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8243872" y="3106783"/>
            <a:ext cx="1083008" cy="1108166"/>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85134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Components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Logic Bearing</a:t>
            </a:r>
          </a:p>
          <a:p>
            <a:pPr lvl="1"/>
            <a:r>
              <a:rPr lang="en-US" dirty="0"/>
              <a:t>SDRS</a:t>
            </a:r>
          </a:p>
          <a:p>
            <a:pPr lvl="1"/>
            <a:r>
              <a:rPr lang="en-US" dirty="0"/>
              <a:t>Flight computer</a:t>
            </a:r>
          </a:p>
          <a:p>
            <a:pPr lvl="1"/>
            <a:r>
              <a:rPr lang="en-US" dirty="0"/>
              <a:t>Encryption devices</a:t>
            </a:r>
          </a:p>
          <a:p>
            <a:r>
              <a:rPr lang="en-US" dirty="0"/>
              <a:t>‘Dumb’</a:t>
            </a:r>
          </a:p>
          <a:p>
            <a:pPr lvl="1"/>
            <a:r>
              <a:rPr lang="en-US" dirty="0"/>
              <a:t>Reaction Wheels</a:t>
            </a:r>
          </a:p>
          <a:p>
            <a:pPr lvl="1"/>
            <a:r>
              <a:rPr lang="en-US" dirty="0"/>
              <a:t>Propulsion</a:t>
            </a:r>
          </a:p>
          <a:p>
            <a:pPr lvl="1"/>
            <a:r>
              <a:rPr lang="en-US" dirty="0"/>
              <a:t>Antennae</a:t>
            </a:r>
          </a:p>
          <a:p>
            <a:pPr lvl="1"/>
            <a:r>
              <a:rPr lang="en-US" dirty="0"/>
              <a:t>Solar panels</a:t>
            </a:r>
          </a:p>
        </p:txBody>
      </p:sp>
    </p:spTree>
    <p:extLst>
      <p:ext uri="{BB962C8B-B14F-4D97-AF65-F5344CB8AC3E}">
        <p14:creationId xmlns:p14="http://schemas.microsoft.com/office/powerpoint/2010/main" val="38256218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lstStyle/>
          <a:p>
            <a:r>
              <a:rPr lang="en-US" b="1" dirty="0">
                <a:solidFill>
                  <a:srgbClr val="00B0F0"/>
                </a:solidFill>
              </a:rPr>
              <a:t>CONOPS</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p:txBody>
          <a:bodyPr/>
          <a:lstStyle/>
          <a:p>
            <a:endParaRPr lang="en-US"/>
          </a:p>
        </p:txBody>
      </p:sp>
      <p:pic>
        <p:nvPicPr>
          <p:cNvPr id="11266" name="Picture 2" descr="how a satellite works">
            <a:extLst>
              <a:ext uri="{FF2B5EF4-FFF2-40B4-BE49-F238E27FC236}">
                <a16:creationId xmlns:a16="http://schemas.microsoft.com/office/drawing/2014/main" id="{33D89564-E857-6C01-E020-F53858F57D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990600"/>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98946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603CDD8-B90D-AC24-9786-64CE6FF928E2}"/>
              </a:ext>
            </a:extLst>
          </p:cNvPr>
          <p:cNvSpPr/>
          <p:nvPr/>
        </p:nvSpPr>
        <p:spPr>
          <a:xfrm>
            <a:off x="810502" y="2123261"/>
            <a:ext cx="1288263" cy="125730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49795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2047120" y="2076450"/>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39196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2726388" y="2659918"/>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3030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3518871" y="2146111"/>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634764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3518871" y="3191140"/>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27460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4955786" y="3126240"/>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0323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79C57-0F8A-FFAB-307F-379382E21D27}"/>
              </a:ext>
            </a:extLst>
          </p:cNvPr>
          <p:cNvSpPr>
            <a:spLocks noGrp="1"/>
          </p:cNvSpPr>
          <p:nvPr>
            <p:ph type="title"/>
          </p:nvPr>
        </p:nvSpPr>
        <p:spPr/>
        <p:txBody>
          <a:bodyPr/>
          <a:lstStyle/>
          <a:p>
            <a:r>
              <a:rPr lang="en-US" dirty="0">
                <a:solidFill>
                  <a:srgbClr val="00B0F0"/>
                </a:solidFill>
              </a:rPr>
              <a:t>Michael Butler</a:t>
            </a:r>
            <a:endParaRPr lang="en-US" dirty="0"/>
          </a:p>
        </p:txBody>
      </p:sp>
      <p:pic>
        <p:nvPicPr>
          <p:cNvPr id="10246" name="Picture 6" descr="Apress (@Apress) / X">
            <a:extLst>
              <a:ext uri="{FF2B5EF4-FFF2-40B4-BE49-F238E27FC236}">
                <a16:creationId xmlns:a16="http://schemas.microsoft.com/office/drawing/2014/main" id="{A7537FB8-2782-B4D9-9A48-CCED08F370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51343" y="1472674"/>
            <a:ext cx="2182548" cy="218254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0F16BAAC-FCCE-09DF-AE7F-F16B75459049}"/>
              </a:ext>
            </a:extLst>
          </p:cNvPr>
          <p:cNvSpPr txBox="1">
            <a:spLocks/>
          </p:cNvSpPr>
          <p:nvPr/>
        </p:nvSpPr>
        <p:spPr>
          <a:xfrm>
            <a:off x="3880515" y="280035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b="1" dirty="0">
              <a:solidFill>
                <a:srgbClr val="00B0F0"/>
              </a:solidFill>
            </a:endParaRPr>
          </a:p>
        </p:txBody>
      </p:sp>
      <p:pic>
        <p:nvPicPr>
          <p:cNvPr id="10258" name="Picture 18" descr="Black Hat USA 2016">
            <a:extLst>
              <a:ext uri="{FF2B5EF4-FFF2-40B4-BE49-F238E27FC236}">
                <a16:creationId xmlns:a16="http://schemas.microsoft.com/office/drawing/2014/main" id="{CB095270-B71C-6636-0934-ED2E1E0A34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4917" y="4057650"/>
            <a:ext cx="3472852" cy="100771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5D0B2C4B-26A5-CEEB-864E-A124C528C0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3944" y="3934926"/>
            <a:ext cx="5142056" cy="1210930"/>
          </a:xfrm>
          <a:prstGeom prst="rect">
            <a:avLst/>
          </a:prstGeom>
          <a:solidFill>
            <a:schemeClr val="tx1">
              <a:lumMod val="75000"/>
              <a:lumOff val="25000"/>
            </a:schemeClr>
          </a:solidFill>
        </p:spPr>
      </p:pic>
      <p:pic>
        <p:nvPicPr>
          <p:cNvPr id="2050" name="Picture 2" descr="Final Frontier Logo">
            <a:extLst>
              <a:ext uri="{FF2B5EF4-FFF2-40B4-BE49-F238E27FC236}">
                <a16:creationId xmlns:a16="http://schemas.microsoft.com/office/drawing/2014/main" id="{444D2589-33D7-2FF5-59BD-38EE642B370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4132" y="1497510"/>
            <a:ext cx="4633825" cy="1699666"/>
          </a:xfrm>
          <a:prstGeom prst="rect">
            <a:avLst/>
          </a:prstGeom>
          <a:solidFill>
            <a:schemeClr val="tx1"/>
          </a:solidFill>
        </p:spPr>
      </p:pic>
      <p:pic>
        <p:nvPicPr>
          <p:cNvPr id="2054" name="Picture 6" descr="SAINTCON - YouTube">
            <a:extLst>
              <a:ext uri="{FF2B5EF4-FFF2-40B4-BE49-F238E27FC236}">
                <a16:creationId xmlns:a16="http://schemas.microsoft.com/office/drawing/2014/main" id="{B13C59E3-58BA-027E-49A6-1154D53AFAD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62669" y="1470406"/>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906016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4955786" y="2133461"/>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07723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5844061" y="2076450"/>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58060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7489981" y="2913440"/>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50159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8474050" y="2884350"/>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97598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C5BA-7A3B-A8A0-63EB-7489F772B15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7B1785-1779-1D30-12B2-053BDAE7FBED}"/>
              </a:ext>
            </a:extLst>
          </p:cNvPr>
          <p:cNvSpPr>
            <a:spLocks noGrp="1"/>
          </p:cNvSpPr>
          <p:nvPr>
            <p:ph idx="1"/>
          </p:nvPr>
        </p:nvSpPr>
        <p:spPr/>
        <p:txBody>
          <a:bodyPr/>
          <a:lstStyle/>
          <a:p>
            <a:endParaRPr lang="en-US"/>
          </a:p>
        </p:txBody>
      </p:sp>
      <p:pic>
        <p:nvPicPr>
          <p:cNvPr id="10" name="Picture 9">
            <a:extLst>
              <a:ext uri="{FF2B5EF4-FFF2-40B4-BE49-F238E27FC236}">
                <a16:creationId xmlns:a16="http://schemas.microsoft.com/office/drawing/2014/main" id="{D1E54E2C-07EE-EBAA-0338-320687DFD769}"/>
              </a:ext>
            </a:extLst>
          </p:cNvPr>
          <p:cNvPicPr>
            <a:picLocks noChangeAspect="1"/>
          </p:cNvPicPr>
          <p:nvPr/>
        </p:nvPicPr>
        <p:blipFill>
          <a:blip r:embed="rId3"/>
          <a:stretch>
            <a:fillRect/>
          </a:stretch>
        </p:blipFill>
        <p:spPr>
          <a:xfrm>
            <a:off x="105517" y="115809"/>
            <a:ext cx="11980966" cy="6626381"/>
          </a:xfrm>
          <a:prstGeom prst="rect">
            <a:avLst/>
          </a:prstGeom>
        </p:spPr>
      </p:pic>
      <p:sp>
        <p:nvSpPr>
          <p:cNvPr id="4" name="Rectangle 3">
            <a:extLst>
              <a:ext uri="{FF2B5EF4-FFF2-40B4-BE49-F238E27FC236}">
                <a16:creationId xmlns:a16="http://schemas.microsoft.com/office/drawing/2014/main" id="{5A11FF03-2438-A579-9BD6-49998B085306}"/>
              </a:ext>
            </a:extLst>
          </p:cNvPr>
          <p:cNvSpPr/>
          <p:nvPr/>
        </p:nvSpPr>
        <p:spPr>
          <a:xfrm>
            <a:off x="9257827" y="3223984"/>
            <a:ext cx="800584" cy="8369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67036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lstStyle/>
          <a:p>
            <a:r>
              <a:rPr lang="en-US" b="1" dirty="0">
                <a:solidFill>
                  <a:srgbClr val="00B0F0"/>
                </a:solidFill>
              </a:rPr>
              <a:t>Space Is Like…Really Hard…</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p:txBody>
          <a:bodyPr/>
          <a:lstStyle/>
          <a:p>
            <a:endParaRPr lang="en-US"/>
          </a:p>
        </p:txBody>
      </p:sp>
      <p:pic>
        <p:nvPicPr>
          <p:cNvPr id="12290" name="Picture 2" descr="space is really difficult">
            <a:extLst>
              <a:ext uri="{FF2B5EF4-FFF2-40B4-BE49-F238E27FC236}">
                <a16:creationId xmlns:a16="http://schemas.microsoft.com/office/drawing/2014/main" id="{9EF7CC7E-AA87-E2CC-83A1-BCB57F13DC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9171" y="1180070"/>
            <a:ext cx="5173658" cy="51736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63199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lstStyle/>
          <a:p>
            <a:r>
              <a:rPr lang="en-US" b="1" dirty="0">
                <a:solidFill>
                  <a:srgbClr val="00B0F0"/>
                </a:solidFill>
              </a:rPr>
              <a:t>Hayabusa</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a:xfrm>
            <a:off x="510424" y="1608667"/>
            <a:ext cx="11154353" cy="4613339"/>
          </a:xfrm>
        </p:spPr>
        <p:txBody>
          <a:bodyPr wrap="square">
            <a:normAutofit/>
          </a:bodyPr>
          <a:lstStyle/>
          <a:p>
            <a:r>
              <a:rPr lang="en-US" sz="2400" dirty="0"/>
              <a:t>May 9th, 2003, Japan launches the satellite that will eventually be renamed to Hayabusa with the intention of sampling surface material from a small asteroid and bringing it back to Earth. Something that had never been done before.</a:t>
            </a:r>
          </a:p>
          <a:p>
            <a:endParaRPr lang="en-US" sz="1400" dirty="0"/>
          </a:p>
        </p:txBody>
      </p:sp>
      <p:pic>
        <p:nvPicPr>
          <p:cNvPr id="11266" name="Picture 2" descr="Artist Rendering of Hayabusa from NASA">
            <a:extLst>
              <a:ext uri="{FF2B5EF4-FFF2-40B4-BE49-F238E27FC236}">
                <a16:creationId xmlns:a16="http://schemas.microsoft.com/office/drawing/2014/main" id="{6FC2366F-026A-4058-EE55-0FC35C0ADB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9669" y="93375"/>
            <a:ext cx="2712661" cy="141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08390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lstStyle/>
          <a:p>
            <a:r>
              <a:rPr lang="en-US" b="1" dirty="0">
                <a:solidFill>
                  <a:srgbClr val="00B0F0"/>
                </a:solidFill>
              </a:rPr>
              <a:t>Hayabusa</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a:xfrm>
            <a:off x="510424" y="1608667"/>
            <a:ext cx="11154353" cy="4613339"/>
          </a:xfrm>
        </p:spPr>
        <p:txBody>
          <a:bodyPr wrap="square">
            <a:normAutofit/>
          </a:bodyPr>
          <a:lstStyle/>
          <a:p>
            <a:r>
              <a:rPr lang="en-US" sz="2400" dirty="0"/>
              <a:t>In late 2003, a large solar flare significantly damaged its solar panels, delaying its intended 2005 arrival at the asteroid by several months.</a:t>
            </a:r>
          </a:p>
          <a:p>
            <a:endParaRPr lang="en-US" sz="1400" dirty="0"/>
          </a:p>
        </p:txBody>
      </p:sp>
      <p:pic>
        <p:nvPicPr>
          <p:cNvPr id="11266" name="Picture 2" descr="Artist Rendering of Hayabusa from NASA">
            <a:extLst>
              <a:ext uri="{FF2B5EF4-FFF2-40B4-BE49-F238E27FC236}">
                <a16:creationId xmlns:a16="http://schemas.microsoft.com/office/drawing/2014/main" id="{6FC2366F-026A-4058-EE55-0FC35C0ADB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9669" y="93375"/>
            <a:ext cx="2712661" cy="141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141709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lstStyle/>
          <a:p>
            <a:r>
              <a:rPr lang="en-US" b="1" dirty="0">
                <a:solidFill>
                  <a:srgbClr val="00B0F0"/>
                </a:solidFill>
              </a:rPr>
              <a:t>Hayabusa</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a:xfrm>
            <a:off x="510424" y="1608667"/>
            <a:ext cx="11154353" cy="4613339"/>
          </a:xfrm>
        </p:spPr>
        <p:txBody>
          <a:bodyPr wrap="square">
            <a:normAutofit/>
          </a:bodyPr>
          <a:lstStyle/>
          <a:p>
            <a:r>
              <a:rPr lang="en-US" sz="2400" dirty="0"/>
              <a:t>In July 2005 one of three reaction wheels (the x-axis controller) used to adjust the satellite’s attitude, fails.</a:t>
            </a:r>
          </a:p>
          <a:p>
            <a:r>
              <a:rPr lang="en-US" sz="2400" dirty="0"/>
              <a:t>In October 2005 another reaction wheel fails (the y-axis controller), forcing it to use the one remaining reaction wheel and some of its thrust to fly and steer.</a:t>
            </a:r>
          </a:p>
          <a:p>
            <a:endParaRPr lang="en-US" sz="1400" dirty="0"/>
          </a:p>
        </p:txBody>
      </p:sp>
      <p:pic>
        <p:nvPicPr>
          <p:cNvPr id="11266" name="Picture 2" descr="Artist Rendering of Hayabusa from NASA">
            <a:extLst>
              <a:ext uri="{FF2B5EF4-FFF2-40B4-BE49-F238E27FC236}">
                <a16:creationId xmlns:a16="http://schemas.microsoft.com/office/drawing/2014/main" id="{6FC2366F-026A-4058-EE55-0FC35C0ADB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9669" y="93375"/>
            <a:ext cx="2712661" cy="141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9885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lstStyle/>
          <a:p>
            <a:r>
              <a:rPr lang="en-US" b="1" dirty="0">
                <a:solidFill>
                  <a:srgbClr val="00B0F0"/>
                </a:solidFill>
              </a:rPr>
              <a:t>Hayabusa</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a:xfrm>
            <a:off x="510424" y="1608667"/>
            <a:ext cx="11154353" cy="4613339"/>
          </a:xfrm>
        </p:spPr>
        <p:txBody>
          <a:bodyPr wrap="square">
            <a:normAutofit/>
          </a:bodyPr>
          <a:lstStyle/>
          <a:p>
            <a:r>
              <a:rPr lang="en-US" sz="2400" dirty="0"/>
              <a:t>On November 12, 2005, the satellite’s small lander vehicle was launched at an incorrect altitude and flew off into space.</a:t>
            </a:r>
          </a:p>
          <a:p>
            <a:r>
              <a:rPr lang="en-US" sz="2400" dirty="0"/>
              <a:t>November 19, 2005, the satellite itself tried at landing on the asteroid, but bounced and lost contact. Eventually contact was restored and it left the asteroid surface after 30 minutes.</a:t>
            </a:r>
          </a:p>
          <a:p>
            <a:endParaRPr lang="en-US" sz="1400" dirty="0"/>
          </a:p>
        </p:txBody>
      </p:sp>
      <p:pic>
        <p:nvPicPr>
          <p:cNvPr id="11266" name="Picture 2" descr="Artist Rendering of Hayabusa from NASA">
            <a:extLst>
              <a:ext uri="{FF2B5EF4-FFF2-40B4-BE49-F238E27FC236}">
                <a16:creationId xmlns:a16="http://schemas.microsoft.com/office/drawing/2014/main" id="{6FC2366F-026A-4058-EE55-0FC35C0ADB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9669" y="93375"/>
            <a:ext cx="2712661" cy="141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3332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2C4ED-D338-B408-8A34-4662D1516E7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E7A4597-B1EE-6BBC-7472-89A568BA1E6A}"/>
              </a:ext>
            </a:extLst>
          </p:cNvPr>
          <p:cNvSpPr>
            <a:spLocks noGrp="1"/>
          </p:cNvSpPr>
          <p:nvPr>
            <p:ph idx="1"/>
          </p:nvPr>
        </p:nvSpPr>
        <p:spPr/>
        <p:txBody>
          <a:bodyPr/>
          <a:lstStyle/>
          <a:p>
            <a:endParaRPr lang="en-US"/>
          </a:p>
        </p:txBody>
      </p:sp>
      <p:sp>
        <p:nvSpPr>
          <p:cNvPr id="4" name="Title 1">
            <a:extLst>
              <a:ext uri="{FF2B5EF4-FFF2-40B4-BE49-F238E27FC236}">
                <a16:creationId xmlns:a16="http://schemas.microsoft.com/office/drawing/2014/main" id="{5CA2BBA8-CD5F-E3F6-2E2D-0D93FD3604C6}"/>
              </a:ext>
            </a:extLst>
          </p:cNvPr>
          <p:cNvSpPr txBox="1">
            <a:spLocks/>
          </p:cNvSpPr>
          <p:nvPr/>
        </p:nvSpPr>
        <p:spPr>
          <a:xfrm>
            <a:off x="304800" y="233088"/>
            <a:ext cx="10546081" cy="58159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a:t>Brandon Bailey</a:t>
            </a:r>
          </a:p>
        </p:txBody>
      </p:sp>
      <p:grpSp>
        <p:nvGrpSpPr>
          <p:cNvPr id="5" name="Google Shape;87;p15">
            <a:extLst>
              <a:ext uri="{FF2B5EF4-FFF2-40B4-BE49-F238E27FC236}">
                <a16:creationId xmlns:a16="http://schemas.microsoft.com/office/drawing/2014/main" id="{7954AF1D-DE95-9D87-BA7B-E610C6D58E06}"/>
              </a:ext>
            </a:extLst>
          </p:cNvPr>
          <p:cNvGrpSpPr/>
          <p:nvPr/>
        </p:nvGrpSpPr>
        <p:grpSpPr>
          <a:xfrm>
            <a:off x="218584" y="963963"/>
            <a:ext cx="2015310" cy="1755962"/>
            <a:chOff x="2765207" y="1832038"/>
            <a:chExt cx="2015310" cy="1755962"/>
          </a:xfrm>
        </p:grpSpPr>
        <p:sp>
          <p:nvSpPr>
            <p:cNvPr id="6" name="Google Shape;88;p15">
              <a:extLst>
                <a:ext uri="{FF2B5EF4-FFF2-40B4-BE49-F238E27FC236}">
                  <a16:creationId xmlns:a16="http://schemas.microsoft.com/office/drawing/2014/main" id="{4A1B0035-B462-6EB3-9F62-7F0656373C26}"/>
                </a:ext>
              </a:extLst>
            </p:cNvPr>
            <p:cNvSpPr/>
            <p:nvPr/>
          </p:nvSpPr>
          <p:spPr>
            <a:xfrm>
              <a:off x="3485717" y="3079475"/>
              <a:ext cx="1294800" cy="133500"/>
            </a:xfrm>
            <a:prstGeom prst="rect">
              <a:avLst/>
            </a:prstGeom>
            <a:solidFill>
              <a:srgbClr val="307B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9;p15">
              <a:extLst>
                <a:ext uri="{FF2B5EF4-FFF2-40B4-BE49-F238E27FC236}">
                  <a16:creationId xmlns:a16="http://schemas.microsoft.com/office/drawing/2014/main" id="{F2B429C2-8E42-1776-23C8-AF751DCA1BDB}"/>
                </a:ext>
              </a:extLst>
            </p:cNvPr>
            <p:cNvSpPr txBox="1"/>
            <p:nvPr/>
          </p:nvSpPr>
          <p:spPr>
            <a:xfrm>
              <a:off x="3154233" y="3216600"/>
              <a:ext cx="6927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chemeClr val="dk1"/>
                  </a:solidFill>
                  <a:latin typeface="Oswald"/>
                  <a:ea typeface="Oswald"/>
                  <a:cs typeface="Oswald"/>
                  <a:sym typeface="Oswald"/>
                </a:rPr>
                <a:t>2005</a:t>
              </a:r>
              <a:endParaRPr sz="1200">
                <a:solidFill>
                  <a:schemeClr val="dk1"/>
                </a:solidFill>
                <a:latin typeface="Oswald"/>
                <a:ea typeface="Oswald"/>
                <a:cs typeface="Oswald"/>
                <a:sym typeface="Oswald"/>
              </a:endParaRPr>
            </a:p>
          </p:txBody>
        </p:sp>
        <p:sp>
          <p:nvSpPr>
            <p:cNvPr id="8" name="Google Shape;90;p15">
              <a:extLst>
                <a:ext uri="{FF2B5EF4-FFF2-40B4-BE49-F238E27FC236}">
                  <a16:creationId xmlns:a16="http://schemas.microsoft.com/office/drawing/2014/main" id="{37043C7D-D9B4-0CFF-5944-89F472AB8021}"/>
                </a:ext>
              </a:extLst>
            </p:cNvPr>
            <p:cNvSpPr txBox="1"/>
            <p:nvPr/>
          </p:nvSpPr>
          <p:spPr>
            <a:xfrm>
              <a:off x="2765207" y="1832038"/>
              <a:ext cx="1683000" cy="94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800" b="1">
                  <a:solidFill>
                    <a:schemeClr val="dk1"/>
                  </a:solidFill>
                  <a:latin typeface="Average"/>
                  <a:ea typeface="Average"/>
                  <a:cs typeface="Average"/>
                  <a:sym typeface="Average"/>
                </a:rPr>
                <a:t>B.S. Electrical Engineering West Virginia University</a:t>
              </a:r>
            </a:p>
            <a:p>
              <a:pPr marL="0" lvl="0" indent="0" algn="l" rtl="0">
                <a:spcBef>
                  <a:spcPts val="0"/>
                </a:spcBef>
                <a:spcAft>
                  <a:spcPts val="0"/>
                </a:spcAft>
                <a:buNone/>
              </a:pPr>
              <a:endParaRPr lang="en-US" sz="800" b="1">
                <a:solidFill>
                  <a:schemeClr val="dk1"/>
                </a:solidFill>
                <a:latin typeface="Average"/>
                <a:ea typeface="Average"/>
                <a:cs typeface="Average"/>
                <a:sym typeface="Average"/>
              </a:endParaRPr>
            </a:p>
            <a:p>
              <a:pPr marL="0" lvl="0" indent="0" algn="l" rtl="0">
                <a:spcBef>
                  <a:spcPts val="0"/>
                </a:spcBef>
                <a:spcAft>
                  <a:spcPts val="0"/>
                </a:spcAft>
                <a:buNone/>
              </a:pPr>
              <a:r>
                <a:rPr lang="en-US" sz="800" b="1">
                  <a:solidFill>
                    <a:schemeClr val="dk1"/>
                  </a:solidFill>
                  <a:latin typeface="Average"/>
                  <a:ea typeface="Average"/>
                  <a:cs typeface="Average"/>
                  <a:sym typeface="Average"/>
                </a:rPr>
                <a:t>Lockheed Martin Supporting National Geospatial Intelligence Agency</a:t>
              </a:r>
              <a:endParaRPr sz="800" b="1">
                <a:solidFill>
                  <a:schemeClr val="dk1"/>
                </a:solidFill>
                <a:latin typeface="Average"/>
                <a:ea typeface="Average"/>
                <a:cs typeface="Average"/>
                <a:sym typeface="Average"/>
              </a:endParaRPr>
            </a:p>
            <a:p>
              <a:pPr marL="0" lvl="0" indent="0" algn="l" rtl="0">
                <a:spcBef>
                  <a:spcPts val="0"/>
                </a:spcBef>
                <a:spcAft>
                  <a:spcPts val="0"/>
                </a:spcAft>
                <a:buNone/>
              </a:pPr>
              <a:endParaRPr sz="800" b="1">
                <a:solidFill>
                  <a:schemeClr val="dk1"/>
                </a:solidFill>
                <a:latin typeface="Average"/>
                <a:ea typeface="Average"/>
                <a:cs typeface="Average"/>
                <a:sym typeface="Average"/>
              </a:endParaRPr>
            </a:p>
            <a:p>
              <a:pPr marL="0" lvl="0" indent="0" algn="l" rtl="0">
                <a:spcBef>
                  <a:spcPts val="0"/>
                </a:spcBef>
                <a:spcAft>
                  <a:spcPts val="1600"/>
                </a:spcAft>
                <a:buNone/>
              </a:pPr>
              <a:endParaRPr sz="700" b="1">
                <a:solidFill>
                  <a:schemeClr val="dk1"/>
                </a:solidFill>
                <a:latin typeface="Average"/>
                <a:ea typeface="Average"/>
                <a:cs typeface="Average"/>
                <a:sym typeface="Average"/>
              </a:endParaRPr>
            </a:p>
          </p:txBody>
        </p:sp>
        <p:grpSp>
          <p:nvGrpSpPr>
            <p:cNvPr id="9" name="Google Shape;91;p15">
              <a:extLst>
                <a:ext uri="{FF2B5EF4-FFF2-40B4-BE49-F238E27FC236}">
                  <a16:creationId xmlns:a16="http://schemas.microsoft.com/office/drawing/2014/main" id="{764F9029-26C3-F853-4B77-5286F307A26E}"/>
                </a:ext>
              </a:extLst>
            </p:cNvPr>
            <p:cNvGrpSpPr/>
            <p:nvPr/>
          </p:nvGrpSpPr>
          <p:grpSpPr>
            <a:xfrm>
              <a:off x="3435870" y="2800065"/>
              <a:ext cx="92400" cy="411825"/>
              <a:chOff x="845575" y="2563700"/>
              <a:chExt cx="92400" cy="411825"/>
            </a:xfrm>
          </p:grpSpPr>
          <p:sp>
            <p:nvSpPr>
              <p:cNvPr id="10" name="Google Shape;92;p15">
                <a:extLst>
                  <a:ext uri="{FF2B5EF4-FFF2-40B4-BE49-F238E27FC236}">
                    <a16:creationId xmlns:a16="http://schemas.microsoft.com/office/drawing/2014/main" id="{2B916BDC-61FB-413F-861F-7DF008A5A790}"/>
                  </a:ext>
                </a:extLst>
              </p:cNvPr>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93;p15">
                <a:extLst>
                  <a:ext uri="{FF2B5EF4-FFF2-40B4-BE49-F238E27FC236}">
                    <a16:creationId xmlns:a16="http://schemas.microsoft.com/office/drawing/2014/main" id="{C519C6D9-120F-6FB0-E771-BB4238F07317}"/>
                  </a:ext>
                </a:extLst>
              </p:cNvPr>
              <p:cNvCxnSpPr/>
              <p:nvPr/>
            </p:nvCxnSpPr>
            <p:spPr>
              <a:xfrm>
                <a:off x="891775" y="2616125"/>
                <a:ext cx="0" cy="359400"/>
              </a:xfrm>
              <a:prstGeom prst="straightConnector1">
                <a:avLst/>
              </a:prstGeom>
              <a:noFill/>
              <a:ln w="9525" cap="flat" cmpd="sng">
                <a:solidFill>
                  <a:srgbClr val="000000"/>
                </a:solidFill>
                <a:prstDash val="solid"/>
                <a:round/>
                <a:headEnd type="none" w="sm" len="sm"/>
                <a:tailEnd type="none" w="sm" len="sm"/>
              </a:ln>
            </p:spPr>
          </p:cxnSp>
        </p:grpSp>
      </p:grpSp>
      <p:grpSp>
        <p:nvGrpSpPr>
          <p:cNvPr id="12" name="Google Shape;94;p15">
            <a:extLst>
              <a:ext uri="{FF2B5EF4-FFF2-40B4-BE49-F238E27FC236}">
                <a16:creationId xmlns:a16="http://schemas.microsoft.com/office/drawing/2014/main" id="{CB0F3509-CCE3-1CEB-4845-33F4E96A1AA1}"/>
              </a:ext>
            </a:extLst>
          </p:cNvPr>
          <p:cNvGrpSpPr/>
          <p:nvPr/>
        </p:nvGrpSpPr>
        <p:grpSpPr>
          <a:xfrm>
            <a:off x="1481228" y="1834521"/>
            <a:ext cx="2047560" cy="1779156"/>
            <a:chOff x="1438251" y="2702596"/>
            <a:chExt cx="2047560" cy="1779156"/>
          </a:xfrm>
        </p:grpSpPr>
        <p:sp>
          <p:nvSpPr>
            <p:cNvPr id="13" name="Google Shape;95;p15">
              <a:extLst>
                <a:ext uri="{FF2B5EF4-FFF2-40B4-BE49-F238E27FC236}">
                  <a16:creationId xmlns:a16="http://schemas.microsoft.com/office/drawing/2014/main" id="{9505C80C-20F1-823F-29EC-4657240FA699}"/>
                </a:ext>
              </a:extLst>
            </p:cNvPr>
            <p:cNvSpPr/>
            <p:nvPr/>
          </p:nvSpPr>
          <p:spPr>
            <a:xfrm>
              <a:off x="2191011" y="3079475"/>
              <a:ext cx="1294800" cy="133500"/>
            </a:xfrm>
            <a:prstGeom prst="rect">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6;p15">
              <a:extLst>
                <a:ext uri="{FF2B5EF4-FFF2-40B4-BE49-F238E27FC236}">
                  <a16:creationId xmlns:a16="http://schemas.microsoft.com/office/drawing/2014/main" id="{0A6DF899-112F-E1E9-5989-E08927CC5657}"/>
                </a:ext>
              </a:extLst>
            </p:cNvPr>
            <p:cNvSpPr txBox="1"/>
            <p:nvPr/>
          </p:nvSpPr>
          <p:spPr>
            <a:xfrm>
              <a:off x="1828196" y="2702596"/>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chemeClr val="dk1"/>
                  </a:solidFill>
                  <a:latin typeface="Oswald"/>
                  <a:ea typeface="Oswald"/>
                  <a:cs typeface="Oswald"/>
                  <a:sym typeface="Oswald"/>
                </a:rPr>
                <a:t>2009</a:t>
              </a:r>
              <a:endParaRPr sz="1200">
                <a:solidFill>
                  <a:schemeClr val="dk1"/>
                </a:solidFill>
                <a:latin typeface="Oswald"/>
                <a:ea typeface="Oswald"/>
                <a:cs typeface="Oswald"/>
                <a:sym typeface="Oswald"/>
              </a:endParaRPr>
            </a:p>
          </p:txBody>
        </p:sp>
        <p:sp>
          <p:nvSpPr>
            <p:cNvPr id="15" name="Google Shape;97;p15">
              <a:extLst>
                <a:ext uri="{FF2B5EF4-FFF2-40B4-BE49-F238E27FC236}">
                  <a16:creationId xmlns:a16="http://schemas.microsoft.com/office/drawing/2014/main" id="{B8024B4F-7C06-A322-9B3A-5881F98DAC96}"/>
                </a:ext>
              </a:extLst>
            </p:cNvPr>
            <p:cNvSpPr txBox="1"/>
            <p:nvPr/>
          </p:nvSpPr>
          <p:spPr>
            <a:xfrm>
              <a:off x="1438251" y="3537952"/>
              <a:ext cx="1683000" cy="94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800" b="1">
                  <a:solidFill>
                    <a:schemeClr val="dk1"/>
                  </a:solidFill>
                  <a:latin typeface="Average"/>
                  <a:ea typeface="Average"/>
                  <a:cs typeface="Average"/>
                  <a:sym typeface="Average"/>
                </a:rPr>
                <a:t>NASA’s Independent Verification and Validation Program</a:t>
              </a:r>
            </a:p>
            <a:p>
              <a:pPr marL="0" lvl="0" indent="0" algn="l" rtl="0">
                <a:spcBef>
                  <a:spcPts val="0"/>
                </a:spcBef>
                <a:spcAft>
                  <a:spcPts val="0"/>
                </a:spcAft>
                <a:buNone/>
              </a:pPr>
              <a:endParaRPr lang="en-US" sz="800" b="1">
                <a:solidFill>
                  <a:schemeClr val="dk1"/>
                </a:solidFill>
                <a:latin typeface="Average"/>
                <a:ea typeface="Average"/>
                <a:cs typeface="Average"/>
                <a:sym typeface="Average"/>
              </a:endParaRPr>
            </a:p>
            <a:p>
              <a:pPr marL="0" lvl="0" indent="0" algn="l" rtl="0">
                <a:spcBef>
                  <a:spcPts val="0"/>
                </a:spcBef>
                <a:spcAft>
                  <a:spcPts val="0"/>
                </a:spcAft>
                <a:buNone/>
              </a:pPr>
              <a:r>
                <a:rPr lang="en-US" sz="800" b="1">
                  <a:solidFill>
                    <a:schemeClr val="dk1"/>
                  </a:solidFill>
                  <a:latin typeface="Average"/>
                  <a:ea typeface="Average"/>
                  <a:cs typeface="Average"/>
                  <a:sym typeface="Average"/>
                </a:rPr>
                <a:t>Working for Small Business in West Virginia doing Spacecraft and Ground Simulation/Emulation</a:t>
              </a:r>
              <a:endParaRPr sz="700">
                <a:solidFill>
                  <a:schemeClr val="dk1"/>
                </a:solidFill>
                <a:latin typeface="Average"/>
                <a:ea typeface="Average"/>
                <a:cs typeface="Average"/>
                <a:sym typeface="Average"/>
              </a:endParaRPr>
            </a:p>
          </p:txBody>
        </p:sp>
        <p:grpSp>
          <p:nvGrpSpPr>
            <p:cNvPr id="16" name="Google Shape;98;p15">
              <a:extLst>
                <a:ext uri="{FF2B5EF4-FFF2-40B4-BE49-F238E27FC236}">
                  <a16:creationId xmlns:a16="http://schemas.microsoft.com/office/drawing/2014/main" id="{7972E8F1-789A-83F1-97FD-5F6301DC426C}"/>
                </a:ext>
              </a:extLst>
            </p:cNvPr>
            <p:cNvGrpSpPr/>
            <p:nvPr/>
          </p:nvGrpSpPr>
          <p:grpSpPr>
            <a:xfrm rot="10800000">
              <a:off x="2149293" y="3079467"/>
              <a:ext cx="92400" cy="411825"/>
              <a:chOff x="2072481" y="2563700"/>
              <a:chExt cx="92400" cy="411825"/>
            </a:xfrm>
          </p:grpSpPr>
          <p:cxnSp>
            <p:nvCxnSpPr>
              <p:cNvPr id="17" name="Google Shape;99;p15">
                <a:extLst>
                  <a:ext uri="{FF2B5EF4-FFF2-40B4-BE49-F238E27FC236}">
                    <a16:creationId xmlns:a16="http://schemas.microsoft.com/office/drawing/2014/main" id="{E0884185-B43D-3A59-45DA-A274E86826EA}"/>
                  </a:ext>
                </a:extLst>
              </p:cNvPr>
              <p:cNvCxnSpPr/>
              <p:nvPr/>
            </p:nvCxnSpPr>
            <p:spPr>
              <a:xfrm>
                <a:off x="2118681" y="2616125"/>
                <a:ext cx="0" cy="359400"/>
              </a:xfrm>
              <a:prstGeom prst="straightConnector1">
                <a:avLst/>
              </a:prstGeom>
              <a:noFill/>
              <a:ln w="9525" cap="flat" cmpd="sng">
                <a:solidFill>
                  <a:srgbClr val="000000"/>
                </a:solidFill>
                <a:prstDash val="solid"/>
                <a:round/>
                <a:headEnd type="none" w="sm" len="sm"/>
                <a:tailEnd type="none" w="sm" len="sm"/>
              </a:ln>
            </p:spPr>
          </p:cxnSp>
          <p:sp>
            <p:nvSpPr>
              <p:cNvPr id="18" name="Google Shape;100;p15">
                <a:extLst>
                  <a:ext uri="{FF2B5EF4-FFF2-40B4-BE49-F238E27FC236}">
                    <a16:creationId xmlns:a16="http://schemas.microsoft.com/office/drawing/2014/main" id="{8E4EC8A5-AB7C-A993-33CD-0E720939FD06}"/>
                  </a:ext>
                </a:extLst>
              </p:cNvPr>
              <p:cNvSpPr/>
              <p:nvPr/>
            </p:nvSpPr>
            <p:spPr>
              <a:xfrm>
                <a:off x="2072481"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 name="Google Shape;101;p15">
            <a:extLst>
              <a:ext uri="{FF2B5EF4-FFF2-40B4-BE49-F238E27FC236}">
                <a16:creationId xmlns:a16="http://schemas.microsoft.com/office/drawing/2014/main" id="{FCD48C9E-5F57-8881-28FE-EE04AA7F2BA8}"/>
              </a:ext>
            </a:extLst>
          </p:cNvPr>
          <p:cNvGrpSpPr/>
          <p:nvPr/>
        </p:nvGrpSpPr>
        <p:grpSpPr>
          <a:xfrm>
            <a:off x="2945762" y="1137725"/>
            <a:ext cx="1877732" cy="1582200"/>
            <a:chOff x="2902785" y="2005800"/>
            <a:chExt cx="1877732" cy="1582200"/>
          </a:xfrm>
        </p:grpSpPr>
        <p:sp>
          <p:nvSpPr>
            <p:cNvPr id="20" name="Google Shape;102;p15">
              <a:extLst>
                <a:ext uri="{FF2B5EF4-FFF2-40B4-BE49-F238E27FC236}">
                  <a16:creationId xmlns:a16="http://schemas.microsoft.com/office/drawing/2014/main" id="{1AF183B9-5641-02C3-39D3-B51ECD9A0A0F}"/>
                </a:ext>
              </a:extLst>
            </p:cNvPr>
            <p:cNvSpPr/>
            <p:nvPr/>
          </p:nvSpPr>
          <p:spPr>
            <a:xfrm>
              <a:off x="3485717" y="3079475"/>
              <a:ext cx="1294800" cy="133500"/>
            </a:xfrm>
            <a:prstGeom prst="rect">
              <a:avLst/>
            </a:prstGeom>
            <a:solidFill>
              <a:srgbClr val="307B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3;p15">
              <a:extLst>
                <a:ext uri="{FF2B5EF4-FFF2-40B4-BE49-F238E27FC236}">
                  <a16:creationId xmlns:a16="http://schemas.microsoft.com/office/drawing/2014/main" id="{2B48BEFF-616D-65C6-FF40-BF6DDAD81CF7}"/>
                </a:ext>
              </a:extLst>
            </p:cNvPr>
            <p:cNvSpPr txBox="1"/>
            <p:nvPr/>
          </p:nvSpPr>
          <p:spPr>
            <a:xfrm>
              <a:off x="3154233" y="3216600"/>
              <a:ext cx="6927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chemeClr val="dk1"/>
                  </a:solidFill>
                  <a:latin typeface="Oswald"/>
                  <a:ea typeface="Oswald"/>
                  <a:cs typeface="Oswald"/>
                  <a:sym typeface="Oswald"/>
                </a:rPr>
                <a:t>2013</a:t>
              </a:r>
              <a:endParaRPr sz="1200">
                <a:solidFill>
                  <a:schemeClr val="dk1"/>
                </a:solidFill>
                <a:latin typeface="Oswald"/>
                <a:ea typeface="Oswald"/>
                <a:cs typeface="Oswald"/>
                <a:sym typeface="Oswald"/>
              </a:endParaRPr>
            </a:p>
          </p:txBody>
        </p:sp>
        <p:sp>
          <p:nvSpPr>
            <p:cNvPr id="22" name="Google Shape;104;p15">
              <a:extLst>
                <a:ext uri="{FF2B5EF4-FFF2-40B4-BE49-F238E27FC236}">
                  <a16:creationId xmlns:a16="http://schemas.microsoft.com/office/drawing/2014/main" id="{69AF5B67-179A-DE35-5C36-F0D87F4FB9CF}"/>
                </a:ext>
              </a:extLst>
            </p:cNvPr>
            <p:cNvSpPr txBox="1"/>
            <p:nvPr/>
          </p:nvSpPr>
          <p:spPr>
            <a:xfrm>
              <a:off x="2902785" y="2005800"/>
              <a:ext cx="1683000" cy="94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800" b="1">
                  <a:solidFill>
                    <a:schemeClr val="dk1"/>
                  </a:solidFill>
                  <a:latin typeface="Average"/>
                  <a:ea typeface="Average"/>
                  <a:cs typeface="Average"/>
                  <a:sym typeface="Average"/>
                </a:rPr>
                <a:t>Transitioned to NASA Government Employee GS-13</a:t>
              </a:r>
            </a:p>
            <a:p>
              <a:pPr marL="0" lvl="0" indent="0" algn="l" rtl="0">
                <a:spcBef>
                  <a:spcPts val="0"/>
                </a:spcBef>
                <a:spcAft>
                  <a:spcPts val="0"/>
                </a:spcAft>
                <a:buNone/>
              </a:pPr>
              <a:endParaRPr lang="en-US" sz="800" b="1">
                <a:solidFill>
                  <a:schemeClr val="dk1"/>
                </a:solidFill>
                <a:latin typeface="Average"/>
                <a:ea typeface="Average"/>
                <a:cs typeface="Average"/>
                <a:sym typeface="Average"/>
              </a:endParaRPr>
            </a:p>
            <a:p>
              <a:pPr marL="0" lvl="0" indent="0" algn="l" rtl="0">
                <a:spcBef>
                  <a:spcPts val="0"/>
                </a:spcBef>
                <a:spcAft>
                  <a:spcPts val="0"/>
                </a:spcAft>
                <a:buNone/>
              </a:pPr>
              <a:r>
                <a:rPr lang="en-US" sz="800" b="1">
                  <a:solidFill>
                    <a:schemeClr val="dk1"/>
                  </a:solidFill>
                  <a:latin typeface="Average"/>
                  <a:ea typeface="Average"/>
                  <a:cs typeface="Average"/>
                  <a:sym typeface="Average"/>
                </a:rPr>
                <a:t>Began “Hacking” Space Systems</a:t>
              </a:r>
              <a:endParaRPr sz="800" b="1">
                <a:solidFill>
                  <a:schemeClr val="dk1"/>
                </a:solidFill>
                <a:latin typeface="Average"/>
                <a:ea typeface="Average"/>
                <a:cs typeface="Average"/>
                <a:sym typeface="Average"/>
              </a:endParaRPr>
            </a:p>
            <a:p>
              <a:pPr marL="0" lvl="0" indent="0" algn="l" rtl="0">
                <a:spcBef>
                  <a:spcPts val="0"/>
                </a:spcBef>
                <a:spcAft>
                  <a:spcPts val="0"/>
                </a:spcAft>
                <a:buNone/>
              </a:pPr>
              <a:endParaRPr sz="800" b="1">
                <a:solidFill>
                  <a:schemeClr val="dk1"/>
                </a:solidFill>
                <a:latin typeface="Average"/>
                <a:ea typeface="Average"/>
                <a:cs typeface="Average"/>
                <a:sym typeface="Average"/>
              </a:endParaRPr>
            </a:p>
            <a:p>
              <a:pPr marL="0" lvl="0" indent="0" algn="l" rtl="0">
                <a:spcBef>
                  <a:spcPts val="0"/>
                </a:spcBef>
                <a:spcAft>
                  <a:spcPts val="0"/>
                </a:spcAft>
                <a:buNone/>
              </a:pPr>
              <a:endParaRPr sz="700">
                <a:solidFill>
                  <a:schemeClr val="dk1"/>
                </a:solidFill>
                <a:latin typeface="Average"/>
                <a:ea typeface="Average"/>
                <a:cs typeface="Average"/>
                <a:sym typeface="Average"/>
              </a:endParaRPr>
            </a:p>
          </p:txBody>
        </p:sp>
        <p:grpSp>
          <p:nvGrpSpPr>
            <p:cNvPr id="23" name="Google Shape;105;p15">
              <a:extLst>
                <a:ext uri="{FF2B5EF4-FFF2-40B4-BE49-F238E27FC236}">
                  <a16:creationId xmlns:a16="http://schemas.microsoft.com/office/drawing/2014/main" id="{B3B65E83-720B-6E11-97BA-F87FBC0A776B}"/>
                </a:ext>
              </a:extLst>
            </p:cNvPr>
            <p:cNvGrpSpPr/>
            <p:nvPr/>
          </p:nvGrpSpPr>
          <p:grpSpPr>
            <a:xfrm>
              <a:off x="3435870" y="2800065"/>
              <a:ext cx="92400" cy="411825"/>
              <a:chOff x="845575" y="2563700"/>
              <a:chExt cx="92400" cy="411825"/>
            </a:xfrm>
          </p:grpSpPr>
          <p:sp>
            <p:nvSpPr>
              <p:cNvPr id="24" name="Google Shape;106;p15">
                <a:extLst>
                  <a:ext uri="{FF2B5EF4-FFF2-40B4-BE49-F238E27FC236}">
                    <a16:creationId xmlns:a16="http://schemas.microsoft.com/office/drawing/2014/main" id="{C8ECD669-3256-A8FA-D0DD-487B527DC71D}"/>
                  </a:ext>
                </a:extLst>
              </p:cNvPr>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 name="Google Shape;107;p15">
                <a:extLst>
                  <a:ext uri="{FF2B5EF4-FFF2-40B4-BE49-F238E27FC236}">
                    <a16:creationId xmlns:a16="http://schemas.microsoft.com/office/drawing/2014/main" id="{B9EEC152-317D-C6BF-CFBF-D8FFAD46512C}"/>
                  </a:ext>
                </a:extLst>
              </p:cNvPr>
              <p:cNvCxnSpPr/>
              <p:nvPr/>
            </p:nvCxnSpPr>
            <p:spPr>
              <a:xfrm>
                <a:off x="891775" y="2616125"/>
                <a:ext cx="0" cy="359400"/>
              </a:xfrm>
              <a:prstGeom prst="straightConnector1">
                <a:avLst/>
              </a:prstGeom>
              <a:noFill/>
              <a:ln w="9525" cap="flat" cmpd="sng">
                <a:solidFill>
                  <a:srgbClr val="000000"/>
                </a:solidFill>
                <a:prstDash val="solid"/>
                <a:round/>
                <a:headEnd type="none" w="sm" len="sm"/>
                <a:tailEnd type="none" w="sm" len="sm"/>
              </a:ln>
            </p:spPr>
          </p:cxnSp>
        </p:grpSp>
      </p:grpSp>
      <p:grpSp>
        <p:nvGrpSpPr>
          <p:cNvPr id="26" name="Google Shape;108;p15">
            <a:extLst>
              <a:ext uri="{FF2B5EF4-FFF2-40B4-BE49-F238E27FC236}">
                <a16:creationId xmlns:a16="http://schemas.microsoft.com/office/drawing/2014/main" id="{ACB45A94-52AB-9892-F2D5-F6103EAE1E4D}"/>
              </a:ext>
            </a:extLst>
          </p:cNvPr>
          <p:cNvGrpSpPr/>
          <p:nvPr/>
        </p:nvGrpSpPr>
        <p:grpSpPr>
          <a:xfrm>
            <a:off x="4071739" y="1834521"/>
            <a:ext cx="2010975" cy="1779156"/>
            <a:chOff x="4028762" y="2702596"/>
            <a:chExt cx="2010975" cy="1779156"/>
          </a:xfrm>
        </p:grpSpPr>
        <p:sp>
          <p:nvSpPr>
            <p:cNvPr id="27" name="Google Shape;109;p15">
              <a:extLst>
                <a:ext uri="{FF2B5EF4-FFF2-40B4-BE49-F238E27FC236}">
                  <a16:creationId xmlns:a16="http://schemas.microsoft.com/office/drawing/2014/main" id="{E9F43EA7-AC2A-4BF2-D22B-E39ADB4F2AF6}"/>
                </a:ext>
              </a:extLst>
            </p:cNvPr>
            <p:cNvSpPr/>
            <p:nvPr/>
          </p:nvSpPr>
          <p:spPr>
            <a:xfrm>
              <a:off x="4780421" y="3079475"/>
              <a:ext cx="600635" cy="132415"/>
            </a:xfrm>
            <a:prstGeom prst="rect">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110;p15">
              <a:extLst>
                <a:ext uri="{FF2B5EF4-FFF2-40B4-BE49-F238E27FC236}">
                  <a16:creationId xmlns:a16="http://schemas.microsoft.com/office/drawing/2014/main" id="{0384A9F0-A05F-BC29-BE6F-EB6C24C32B78}"/>
                </a:ext>
              </a:extLst>
            </p:cNvPr>
            <p:cNvGrpSpPr/>
            <p:nvPr/>
          </p:nvGrpSpPr>
          <p:grpSpPr>
            <a:xfrm rot="10800000">
              <a:off x="4737413" y="3079467"/>
              <a:ext cx="92400" cy="411825"/>
              <a:chOff x="2070100" y="2563700"/>
              <a:chExt cx="92400" cy="411825"/>
            </a:xfrm>
          </p:grpSpPr>
          <p:cxnSp>
            <p:nvCxnSpPr>
              <p:cNvPr id="31" name="Google Shape;111;p15">
                <a:extLst>
                  <a:ext uri="{FF2B5EF4-FFF2-40B4-BE49-F238E27FC236}">
                    <a16:creationId xmlns:a16="http://schemas.microsoft.com/office/drawing/2014/main" id="{856159EC-9D54-953D-3D66-1742163ED56E}"/>
                  </a:ext>
                </a:extLst>
              </p:cNvPr>
              <p:cNvCxnSpPr/>
              <p:nvPr/>
            </p:nvCxnSpPr>
            <p:spPr>
              <a:xfrm>
                <a:off x="2116300" y="2616125"/>
                <a:ext cx="0" cy="359400"/>
              </a:xfrm>
              <a:prstGeom prst="straightConnector1">
                <a:avLst/>
              </a:prstGeom>
              <a:noFill/>
              <a:ln w="9525" cap="flat" cmpd="sng">
                <a:solidFill>
                  <a:srgbClr val="000000"/>
                </a:solidFill>
                <a:prstDash val="solid"/>
                <a:round/>
                <a:headEnd type="none" w="sm" len="sm"/>
                <a:tailEnd type="none" w="sm" len="sm"/>
              </a:ln>
            </p:spPr>
          </p:cxnSp>
          <p:sp>
            <p:nvSpPr>
              <p:cNvPr id="32" name="Google Shape;112;p15">
                <a:extLst>
                  <a:ext uri="{FF2B5EF4-FFF2-40B4-BE49-F238E27FC236}">
                    <a16:creationId xmlns:a16="http://schemas.microsoft.com/office/drawing/2014/main" id="{6FD0B590-3369-7A43-8980-8ADACD94DC87}"/>
                  </a:ext>
                </a:extLst>
              </p:cNvPr>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3;p15">
              <a:extLst>
                <a:ext uri="{FF2B5EF4-FFF2-40B4-BE49-F238E27FC236}">
                  <a16:creationId xmlns:a16="http://schemas.microsoft.com/office/drawing/2014/main" id="{78937896-C29C-7179-AAA9-C9ABFBF8AA8D}"/>
                </a:ext>
              </a:extLst>
            </p:cNvPr>
            <p:cNvSpPr txBox="1"/>
            <p:nvPr/>
          </p:nvSpPr>
          <p:spPr>
            <a:xfrm>
              <a:off x="4413187" y="2702596"/>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chemeClr val="dk1"/>
                  </a:solidFill>
                  <a:latin typeface="Oswald"/>
                  <a:ea typeface="Oswald"/>
                  <a:cs typeface="Oswald"/>
                  <a:sym typeface="Oswald"/>
                </a:rPr>
                <a:t>2018</a:t>
              </a:r>
              <a:endParaRPr sz="1200">
                <a:solidFill>
                  <a:schemeClr val="dk1"/>
                </a:solidFill>
                <a:latin typeface="Oswald"/>
                <a:ea typeface="Oswald"/>
                <a:cs typeface="Oswald"/>
                <a:sym typeface="Oswald"/>
              </a:endParaRPr>
            </a:p>
          </p:txBody>
        </p:sp>
        <p:sp>
          <p:nvSpPr>
            <p:cNvPr id="30" name="Google Shape;114;p15">
              <a:extLst>
                <a:ext uri="{FF2B5EF4-FFF2-40B4-BE49-F238E27FC236}">
                  <a16:creationId xmlns:a16="http://schemas.microsoft.com/office/drawing/2014/main" id="{06CCE341-ED7E-1D41-D6D6-01B728923AF7}"/>
                </a:ext>
              </a:extLst>
            </p:cNvPr>
            <p:cNvSpPr txBox="1"/>
            <p:nvPr/>
          </p:nvSpPr>
          <p:spPr>
            <a:xfrm>
              <a:off x="4028762" y="3537952"/>
              <a:ext cx="2010975" cy="94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800" b="1" dirty="0">
                  <a:solidFill>
                    <a:schemeClr val="dk1"/>
                  </a:solidFill>
                  <a:latin typeface="Average"/>
                  <a:ea typeface="Average"/>
                  <a:cs typeface="Average"/>
                  <a:sym typeface="Average"/>
                </a:rPr>
                <a:t>Left the Government  as GS-15 to become</a:t>
              </a:r>
            </a:p>
            <a:p>
              <a:pPr marL="0" lvl="0" indent="0" algn="l" rtl="0">
                <a:spcBef>
                  <a:spcPts val="0"/>
                </a:spcBef>
                <a:spcAft>
                  <a:spcPts val="0"/>
                </a:spcAft>
                <a:buNone/>
              </a:pPr>
              <a:r>
                <a:rPr lang="en-US" sz="800" b="1" dirty="0">
                  <a:solidFill>
                    <a:schemeClr val="dk1"/>
                  </a:solidFill>
                  <a:latin typeface="Average"/>
                  <a:ea typeface="Average"/>
                  <a:cs typeface="Average"/>
                  <a:sym typeface="Average"/>
                </a:rPr>
                <a:t>Chief Technology Officer (CTO) for small business in West Virginia</a:t>
              </a:r>
            </a:p>
            <a:p>
              <a:pPr marL="0" lvl="0" indent="0" algn="l" rtl="0">
                <a:spcBef>
                  <a:spcPts val="0"/>
                </a:spcBef>
                <a:spcAft>
                  <a:spcPts val="0"/>
                </a:spcAft>
                <a:buNone/>
              </a:pPr>
              <a:endParaRPr lang="en-US" sz="800" b="1" dirty="0">
                <a:solidFill>
                  <a:schemeClr val="dk1"/>
                </a:solidFill>
                <a:latin typeface="Average"/>
                <a:ea typeface="Average"/>
                <a:cs typeface="Average"/>
                <a:sym typeface="Average"/>
              </a:endParaRPr>
            </a:p>
            <a:p>
              <a:pPr marL="0" lvl="0" indent="0" algn="l" rtl="0">
                <a:spcBef>
                  <a:spcPts val="0"/>
                </a:spcBef>
                <a:spcAft>
                  <a:spcPts val="0"/>
                </a:spcAft>
                <a:buNone/>
              </a:pPr>
              <a:r>
                <a:rPr lang="en-US" sz="700" dirty="0">
                  <a:solidFill>
                    <a:schemeClr val="dk1"/>
                  </a:solidFill>
                  <a:latin typeface="Average"/>
                  <a:ea typeface="Average"/>
                  <a:cs typeface="Average"/>
                  <a:sym typeface="Average"/>
                </a:rPr>
                <a:t>- Supported NASA part-time as contractor</a:t>
              </a:r>
            </a:p>
            <a:p>
              <a:pPr marL="0" lvl="0" indent="0" algn="l" rtl="0">
                <a:spcBef>
                  <a:spcPts val="0"/>
                </a:spcBef>
                <a:spcAft>
                  <a:spcPts val="0"/>
                </a:spcAft>
                <a:buNone/>
              </a:pPr>
              <a:endParaRPr lang="en-US" sz="700" dirty="0">
                <a:solidFill>
                  <a:schemeClr val="dk1"/>
                </a:solidFill>
                <a:latin typeface="Average"/>
                <a:ea typeface="Average"/>
                <a:cs typeface="Average"/>
                <a:sym typeface="Average"/>
              </a:endParaRPr>
            </a:p>
            <a:p>
              <a:pPr marL="0" lvl="0" indent="0" algn="l" rtl="0">
                <a:spcBef>
                  <a:spcPts val="0"/>
                </a:spcBef>
                <a:spcAft>
                  <a:spcPts val="0"/>
                </a:spcAft>
                <a:buNone/>
              </a:pPr>
              <a:endParaRPr lang="en-US" sz="700" dirty="0">
                <a:solidFill>
                  <a:schemeClr val="dk1"/>
                </a:solidFill>
                <a:latin typeface="Average"/>
                <a:ea typeface="Average"/>
                <a:cs typeface="Average"/>
                <a:sym typeface="Average"/>
              </a:endParaRPr>
            </a:p>
          </p:txBody>
        </p:sp>
      </p:grpSp>
      <p:grpSp>
        <p:nvGrpSpPr>
          <p:cNvPr id="33" name="Google Shape;115;p15">
            <a:extLst>
              <a:ext uri="{FF2B5EF4-FFF2-40B4-BE49-F238E27FC236}">
                <a16:creationId xmlns:a16="http://schemas.microsoft.com/office/drawing/2014/main" id="{51699AEA-97F7-A4A3-A189-4211B5968FC2}"/>
              </a:ext>
            </a:extLst>
          </p:cNvPr>
          <p:cNvGrpSpPr/>
          <p:nvPr/>
        </p:nvGrpSpPr>
        <p:grpSpPr>
          <a:xfrm>
            <a:off x="5162203" y="1897166"/>
            <a:ext cx="2126417" cy="780090"/>
            <a:chOff x="5119226" y="2765241"/>
            <a:chExt cx="2126417" cy="780090"/>
          </a:xfrm>
        </p:grpSpPr>
        <p:sp>
          <p:nvSpPr>
            <p:cNvPr id="34" name="Google Shape;116;p15">
              <a:extLst>
                <a:ext uri="{FF2B5EF4-FFF2-40B4-BE49-F238E27FC236}">
                  <a16:creationId xmlns:a16="http://schemas.microsoft.com/office/drawing/2014/main" id="{FA6F06C0-2152-CD98-AE21-6BAF9386E92C}"/>
                </a:ext>
              </a:extLst>
            </p:cNvPr>
            <p:cNvSpPr/>
            <p:nvPr/>
          </p:nvSpPr>
          <p:spPr>
            <a:xfrm>
              <a:off x="5381057" y="3079474"/>
              <a:ext cx="1864586" cy="133499"/>
            </a:xfrm>
            <a:prstGeom prst="rect">
              <a:avLst/>
            </a:prstGeom>
            <a:solidFill>
              <a:srgbClr val="307B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117;p15">
              <a:extLst>
                <a:ext uri="{FF2B5EF4-FFF2-40B4-BE49-F238E27FC236}">
                  <a16:creationId xmlns:a16="http://schemas.microsoft.com/office/drawing/2014/main" id="{01740C5A-39E7-1D35-9AB9-72FA762AF848}"/>
                </a:ext>
              </a:extLst>
            </p:cNvPr>
            <p:cNvGrpSpPr/>
            <p:nvPr/>
          </p:nvGrpSpPr>
          <p:grpSpPr>
            <a:xfrm>
              <a:off x="5335427" y="2765241"/>
              <a:ext cx="92400" cy="440424"/>
              <a:chOff x="149608" y="2528876"/>
              <a:chExt cx="92400" cy="440424"/>
            </a:xfrm>
          </p:grpSpPr>
          <p:cxnSp>
            <p:nvCxnSpPr>
              <p:cNvPr id="37" name="Google Shape;118;p15">
                <a:extLst>
                  <a:ext uri="{FF2B5EF4-FFF2-40B4-BE49-F238E27FC236}">
                    <a16:creationId xmlns:a16="http://schemas.microsoft.com/office/drawing/2014/main" id="{1E23F4CB-9BE0-E485-FE84-3507A1BD1FC3}"/>
                  </a:ext>
                </a:extLst>
              </p:cNvPr>
              <p:cNvCxnSpPr/>
              <p:nvPr/>
            </p:nvCxnSpPr>
            <p:spPr>
              <a:xfrm>
                <a:off x="198543" y="2609900"/>
                <a:ext cx="0" cy="359400"/>
              </a:xfrm>
              <a:prstGeom prst="straightConnector1">
                <a:avLst/>
              </a:prstGeom>
              <a:noFill/>
              <a:ln w="9525" cap="flat" cmpd="sng">
                <a:solidFill>
                  <a:srgbClr val="000000"/>
                </a:solidFill>
                <a:prstDash val="solid"/>
                <a:round/>
                <a:headEnd type="none" w="sm" len="sm"/>
                <a:tailEnd type="none" w="sm" len="sm"/>
              </a:ln>
            </p:spPr>
          </p:cxnSp>
          <p:sp>
            <p:nvSpPr>
              <p:cNvPr id="38" name="Google Shape;119;p15">
                <a:extLst>
                  <a:ext uri="{FF2B5EF4-FFF2-40B4-BE49-F238E27FC236}">
                    <a16:creationId xmlns:a16="http://schemas.microsoft.com/office/drawing/2014/main" id="{2B7C7714-11E1-1541-DE24-1AD1ECEEDD9E}"/>
                  </a:ext>
                </a:extLst>
              </p:cNvPr>
              <p:cNvSpPr/>
              <p:nvPr/>
            </p:nvSpPr>
            <p:spPr>
              <a:xfrm>
                <a:off x="149608" y="2528876"/>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20;p15">
              <a:extLst>
                <a:ext uri="{FF2B5EF4-FFF2-40B4-BE49-F238E27FC236}">
                  <a16:creationId xmlns:a16="http://schemas.microsoft.com/office/drawing/2014/main" id="{07A204D3-A32D-E656-D3A8-0F1187B0D1DF}"/>
                </a:ext>
              </a:extLst>
            </p:cNvPr>
            <p:cNvSpPr txBox="1"/>
            <p:nvPr/>
          </p:nvSpPr>
          <p:spPr>
            <a:xfrm>
              <a:off x="5119226" y="3173931"/>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chemeClr val="dk1"/>
                  </a:solidFill>
                  <a:latin typeface="Oswald"/>
                  <a:ea typeface="Oswald"/>
                  <a:cs typeface="Oswald"/>
                  <a:sym typeface="Oswald"/>
                </a:rPr>
                <a:t>2019</a:t>
              </a:r>
              <a:endParaRPr sz="1200">
                <a:solidFill>
                  <a:schemeClr val="dk1"/>
                </a:solidFill>
                <a:latin typeface="Oswald"/>
                <a:ea typeface="Oswald"/>
                <a:cs typeface="Oswald"/>
                <a:sym typeface="Oswald"/>
              </a:endParaRPr>
            </a:p>
          </p:txBody>
        </p:sp>
      </p:grpSp>
      <p:grpSp>
        <p:nvGrpSpPr>
          <p:cNvPr id="39" name="Google Shape;121;p15">
            <a:extLst>
              <a:ext uri="{FF2B5EF4-FFF2-40B4-BE49-F238E27FC236}">
                <a16:creationId xmlns:a16="http://schemas.microsoft.com/office/drawing/2014/main" id="{52323459-8C42-7750-DD72-1FB5D36E6EC3}"/>
              </a:ext>
            </a:extLst>
          </p:cNvPr>
          <p:cNvGrpSpPr/>
          <p:nvPr/>
        </p:nvGrpSpPr>
        <p:grpSpPr>
          <a:xfrm>
            <a:off x="5155689" y="1230403"/>
            <a:ext cx="2478488" cy="969396"/>
            <a:chOff x="5137079" y="2480104"/>
            <a:chExt cx="3929312" cy="969396"/>
          </a:xfrm>
        </p:grpSpPr>
        <p:grpSp>
          <p:nvGrpSpPr>
            <p:cNvPr id="40" name="Google Shape;123;p15">
              <a:extLst>
                <a:ext uri="{FF2B5EF4-FFF2-40B4-BE49-F238E27FC236}">
                  <a16:creationId xmlns:a16="http://schemas.microsoft.com/office/drawing/2014/main" id="{B3C97A73-1230-6401-2AAC-8560BBBA9521}"/>
                </a:ext>
              </a:extLst>
            </p:cNvPr>
            <p:cNvGrpSpPr/>
            <p:nvPr/>
          </p:nvGrpSpPr>
          <p:grpSpPr>
            <a:xfrm rot="10800000">
              <a:off x="8453441" y="3026988"/>
              <a:ext cx="92400" cy="422512"/>
              <a:chOff x="944880" y="2605492"/>
              <a:chExt cx="92400" cy="422512"/>
            </a:xfrm>
          </p:grpSpPr>
          <p:cxnSp>
            <p:nvCxnSpPr>
              <p:cNvPr id="43" name="Google Shape;124;p15">
                <a:extLst>
                  <a:ext uri="{FF2B5EF4-FFF2-40B4-BE49-F238E27FC236}">
                    <a16:creationId xmlns:a16="http://schemas.microsoft.com/office/drawing/2014/main" id="{F3932EFC-94A7-4047-D9ED-85DB4A4DAFEA}"/>
                  </a:ext>
                </a:extLst>
              </p:cNvPr>
              <p:cNvCxnSpPr/>
              <p:nvPr/>
            </p:nvCxnSpPr>
            <p:spPr>
              <a:xfrm>
                <a:off x="985764" y="2605492"/>
                <a:ext cx="0" cy="359400"/>
              </a:xfrm>
              <a:prstGeom prst="straightConnector1">
                <a:avLst/>
              </a:prstGeom>
              <a:noFill/>
              <a:ln w="9525" cap="flat" cmpd="sng">
                <a:solidFill>
                  <a:srgbClr val="000000"/>
                </a:solidFill>
                <a:prstDash val="solid"/>
                <a:round/>
                <a:headEnd type="none" w="sm" len="sm"/>
                <a:tailEnd type="none" w="sm" len="sm"/>
              </a:ln>
            </p:spPr>
          </p:cxnSp>
          <p:sp>
            <p:nvSpPr>
              <p:cNvPr id="44" name="Google Shape;125;p15">
                <a:extLst>
                  <a:ext uri="{FF2B5EF4-FFF2-40B4-BE49-F238E27FC236}">
                    <a16:creationId xmlns:a16="http://schemas.microsoft.com/office/drawing/2014/main" id="{FF6ED3A0-7357-256B-2D50-D7F5CEB994EC}"/>
                  </a:ext>
                </a:extLst>
              </p:cNvPr>
              <p:cNvSpPr/>
              <p:nvPr/>
            </p:nvSpPr>
            <p:spPr>
              <a:xfrm>
                <a:off x="944880" y="2935604"/>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126;p15">
              <a:extLst>
                <a:ext uri="{FF2B5EF4-FFF2-40B4-BE49-F238E27FC236}">
                  <a16:creationId xmlns:a16="http://schemas.microsoft.com/office/drawing/2014/main" id="{8430AB39-34C7-6336-280B-90903B328C01}"/>
                </a:ext>
              </a:extLst>
            </p:cNvPr>
            <p:cNvSpPr txBox="1"/>
            <p:nvPr/>
          </p:nvSpPr>
          <p:spPr>
            <a:xfrm>
              <a:off x="8126742" y="2673626"/>
              <a:ext cx="939649"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dirty="0">
                  <a:solidFill>
                    <a:schemeClr val="dk1"/>
                  </a:solidFill>
                  <a:latin typeface="Oswald"/>
                  <a:ea typeface="Oswald"/>
                  <a:cs typeface="Oswald"/>
                  <a:sym typeface="Oswald"/>
                </a:rPr>
                <a:t>2024</a:t>
              </a:r>
              <a:endParaRPr sz="1200" dirty="0">
                <a:solidFill>
                  <a:schemeClr val="dk1"/>
                </a:solidFill>
                <a:latin typeface="Oswald"/>
                <a:ea typeface="Oswald"/>
                <a:cs typeface="Oswald"/>
                <a:sym typeface="Oswald"/>
              </a:endParaRPr>
            </a:p>
          </p:txBody>
        </p:sp>
        <p:sp>
          <p:nvSpPr>
            <p:cNvPr id="42" name="Google Shape;127;p15">
              <a:extLst>
                <a:ext uri="{FF2B5EF4-FFF2-40B4-BE49-F238E27FC236}">
                  <a16:creationId xmlns:a16="http://schemas.microsoft.com/office/drawing/2014/main" id="{B30C5456-81CB-D8BF-24C0-4FD6C6F1A340}"/>
                </a:ext>
              </a:extLst>
            </p:cNvPr>
            <p:cNvSpPr txBox="1"/>
            <p:nvPr/>
          </p:nvSpPr>
          <p:spPr>
            <a:xfrm>
              <a:off x="5137079" y="2480104"/>
              <a:ext cx="2407616" cy="7418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800" b="1">
                  <a:solidFill>
                    <a:schemeClr val="dk1"/>
                  </a:solidFill>
                  <a:latin typeface="Average"/>
                  <a:ea typeface="Average"/>
                  <a:cs typeface="Average"/>
                  <a:sym typeface="Average"/>
                </a:rPr>
                <a:t>Left Job as CTO to join Aerospace Corporation Federally Funded and Development Center</a:t>
              </a:r>
              <a:endParaRPr sz="800" b="1">
                <a:latin typeface="Roboto"/>
                <a:ea typeface="Roboto"/>
                <a:cs typeface="Roboto"/>
                <a:sym typeface="Roboto"/>
              </a:endParaRPr>
            </a:p>
          </p:txBody>
        </p:sp>
      </p:grpSp>
      <p:sp>
        <p:nvSpPr>
          <p:cNvPr id="45" name="Content Placeholder 4">
            <a:extLst>
              <a:ext uri="{FF2B5EF4-FFF2-40B4-BE49-F238E27FC236}">
                <a16:creationId xmlns:a16="http://schemas.microsoft.com/office/drawing/2014/main" id="{3912C178-B3FE-9A2C-BAE8-80B5DB03B400}"/>
              </a:ext>
            </a:extLst>
          </p:cNvPr>
          <p:cNvSpPr txBox="1">
            <a:spLocks/>
          </p:cNvSpPr>
          <p:nvPr/>
        </p:nvSpPr>
        <p:spPr>
          <a:xfrm>
            <a:off x="6283999" y="2612396"/>
            <a:ext cx="5796554" cy="3786435"/>
          </a:xfrm>
          <a:prstGeom prst="rect">
            <a:avLst/>
          </a:prstGeom>
          <a:ln>
            <a:solidFill>
              <a:schemeClr val="tx1"/>
            </a:solidFill>
          </a:ln>
        </p:spPr>
        <p:txBody>
          <a:bodyPr lIns="91440" tIns="45720" rIns="91440" bIns="45720" anchor="t"/>
          <a:lstStyle>
            <a:lvl1pPr marL="342900" indent="-342900" algn="l" defTabSz="457200" rtl="0" eaLnBrk="1" latinLnBrk="0" hangingPunct="1">
              <a:spcBef>
                <a:spcPct val="20000"/>
              </a:spcBef>
              <a:buFont typeface="Arial"/>
              <a:buChar char="•"/>
              <a:defRPr sz="20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i="1"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i="1"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a:spcBef>
                <a:spcPts val="0"/>
              </a:spcBef>
            </a:pPr>
            <a:endParaRPr lang="en-US" sz="1000" dirty="0">
              <a:solidFill>
                <a:srgbClr val="000000"/>
              </a:solidFill>
              <a:latin typeface="Calibri" panose="020F0502020204030204" pitchFamily="34" charset="0"/>
            </a:endParaRPr>
          </a:p>
          <a:p>
            <a:pPr marL="457200">
              <a:spcBef>
                <a:spcPts val="0"/>
              </a:spcBef>
            </a:pPr>
            <a:r>
              <a:rPr lang="en-US" sz="1000" dirty="0">
                <a:solidFill>
                  <a:srgbClr val="000000"/>
                </a:solidFill>
                <a:latin typeface="Calibri"/>
              </a:rPr>
              <a:t> </a:t>
            </a:r>
            <a:r>
              <a:rPr lang="en-US" sz="1000" dirty="0" err="1">
                <a:solidFill>
                  <a:srgbClr val="000000"/>
                </a:solidFill>
                <a:latin typeface="Calibri"/>
              </a:rPr>
              <a:t>DefCON</a:t>
            </a:r>
            <a:r>
              <a:rPr lang="en-US" sz="1000" dirty="0">
                <a:solidFill>
                  <a:srgbClr val="000000"/>
                </a:solidFill>
                <a:latin typeface="Calibri"/>
              </a:rPr>
              <a:t> Presentations:</a:t>
            </a:r>
          </a:p>
          <a:p>
            <a:pPr marL="803275" lvl="1">
              <a:spcBef>
                <a:spcPts val="0"/>
              </a:spcBef>
            </a:pPr>
            <a:r>
              <a:rPr lang="en-US" sz="1050" i="0" u="sng" dirty="0">
                <a:solidFill>
                  <a:srgbClr val="0563C1"/>
                </a:solidFill>
                <a:latin typeface="Calibri"/>
                <a:hlinkClick r:id="rId2" tooltip="https://www.youtube.com/watch?v=b8QWNiqTx1c"/>
              </a:rPr>
              <a:t>DEF CON 2020: Exploiting Spacecraft</a:t>
            </a:r>
            <a:endParaRPr lang="en-US" sz="1050" i="0" dirty="0">
              <a:solidFill>
                <a:srgbClr val="000000"/>
              </a:solidFill>
              <a:latin typeface="Calibri"/>
            </a:endParaRPr>
          </a:p>
          <a:p>
            <a:pPr marL="803275" lvl="1">
              <a:spcBef>
                <a:spcPts val="0"/>
              </a:spcBef>
            </a:pPr>
            <a:r>
              <a:rPr lang="en-US" sz="1050" i="0" u="sng" dirty="0">
                <a:solidFill>
                  <a:srgbClr val="0563C1"/>
                </a:solidFill>
                <a:latin typeface="Calibri"/>
                <a:hlinkClick r:id="rId3" tooltip="https://www.youtube.com/watch?v=WvKtdXSRvhM"/>
              </a:rPr>
              <a:t>DEF CON 2021: Unboxing the Spacecraft Software BlackBox Hunting for Vulnerabilities</a:t>
            </a:r>
            <a:endParaRPr lang="en-US" sz="1050" i="0" dirty="0">
              <a:solidFill>
                <a:srgbClr val="000000"/>
              </a:solidFill>
              <a:latin typeface="Calibri"/>
            </a:endParaRPr>
          </a:p>
          <a:p>
            <a:pPr marL="803275" lvl="1">
              <a:spcBef>
                <a:spcPts val="0"/>
              </a:spcBef>
            </a:pPr>
            <a:r>
              <a:rPr lang="en-US" sz="1050" i="0" u="sng" dirty="0">
                <a:solidFill>
                  <a:srgbClr val="0563C1"/>
                </a:solidFill>
                <a:latin typeface="Calibri"/>
                <a:hlinkClick r:id="rId4" tooltip="https://www.youtube.com/watch?v=t_efCpd2PbM"/>
              </a:rPr>
              <a:t>DEF CON 2022: Hunting for Spacecraft Zero Days using Digital Twins</a:t>
            </a:r>
            <a:endParaRPr lang="en-US" sz="1050" i="0" u="sng" dirty="0">
              <a:solidFill>
                <a:srgbClr val="0563C1"/>
              </a:solidFill>
              <a:latin typeface="Calibri"/>
            </a:endParaRPr>
          </a:p>
          <a:p>
            <a:pPr marL="803275" lvl="1">
              <a:spcBef>
                <a:spcPts val="0"/>
              </a:spcBef>
            </a:pPr>
            <a:r>
              <a:rPr lang="en-US" sz="1050" b="0" i="0" u="sng" dirty="0">
                <a:solidFill>
                  <a:srgbClr val="0056B3"/>
                </a:solidFill>
                <a:effectLst/>
                <a:latin typeface="Calibri" panose="020F0502020204030204" pitchFamily="34" charset="0"/>
                <a:cs typeface="Calibri" panose="020F0502020204030204" pitchFamily="34" charset="0"/>
                <a:hlinkClick r:id="rId5"/>
              </a:rPr>
              <a:t>DEF CON 2023: Building Space Attack Chains using SPARTA</a:t>
            </a:r>
            <a:endParaRPr lang="en-US" sz="1050" i="0" dirty="0">
              <a:solidFill>
                <a:srgbClr val="000000"/>
              </a:solidFill>
              <a:latin typeface="Calibri" panose="020F0502020204030204" pitchFamily="34" charset="0"/>
              <a:cs typeface="Calibri" panose="020F0502020204030204" pitchFamily="34" charset="0"/>
            </a:endParaRPr>
          </a:p>
          <a:p>
            <a:pPr marL="457200" algn="just">
              <a:spcBef>
                <a:spcPts val="0"/>
              </a:spcBef>
            </a:pPr>
            <a:endParaRPr lang="en-US" sz="1000" dirty="0">
              <a:solidFill>
                <a:srgbClr val="000000"/>
              </a:solidFill>
              <a:latin typeface="Calibri" panose="020F0502020204030204" pitchFamily="34" charset="0"/>
            </a:endParaRPr>
          </a:p>
          <a:p>
            <a:pPr marL="457200" algn="just">
              <a:spcBef>
                <a:spcPts val="0"/>
              </a:spcBef>
            </a:pPr>
            <a:r>
              <a:rPr lang="en-US" sz="1000" dirty="0">
                <a:solidFill>
                  <a:srgbClr val="000000"/>
                </a:solidFill>
                <a:latin typeface="Calibri"/>
              </a:rPr>
              <a:t>Papers/Articles:</a:t>
            </a:r>
          </a:p>
          <a:p>
            <a:pPr marL="803275" lvl="1" algn="just">
              <a:spcBef>
                <a:spcPts val="0"/>
              </a:spcBef>
            </a:pPr>
            <a:r>
              <a:rPr lang="en-US" sz="1050" i="0" dirty="0">
                <a:solidFill>
                  <a:srgbClr val="000000"/>
                </a:solidFill>
                <a:latin typeface="Calibri"/>
              </a:rPr>
              <a:t>2019: </a:t>
            </a:r>
            <a:r>
              <a:rPr lang="en-US" sz="1050" i="0" u="sng" dirty="0">
                <a:solidFill>
                  <a:srgbClr val="0563C1"/>
                </a:solidFill>
                <a:latin typeface="Times New Roman"/>
                <a:hlinkClick r:id="rId6" tooltip="https://aerospace.org/sites/default/files/2019-11/Bailey_DefendingSpacecraft_11052019.pdf"/>
              </a:rPr>
              <a:t>Defending Spacecraft in the Cyber Domain</a:t>
            </a:r>
            <a:endParaRPr lang="en-US" sz="1050" i="0" dirty="0">
              <a:solidFill>
                <a:srgbClr val="000000"/>
              </a:solidFill>
              <a:latin typeface="Times New Roman"/>
            </a:endParaRPr>
          </a:p>
          <a:p>
            <a:pPr marL="803275" lvl="1" algn="just">
              <a:spcBef>
                <a:spcPts val="0"/>
              </a:spcBef>
            </a:pPr>
            <a:r>
              <a:rPr lang="en-US" sz="1050" i="0" dirty="0">
                <a:solidFill>
                  <a:srgbClr val="000000"/>
                </a:solidFill>
                <a:latin typeface="Calibri"/>
              </a:rPr>
              <a:t>2020: </a:t>
            </a:r>
            <a:r>
              <a:rPr lang="en-US" sz="1050" i="0" u="sng" dirty="0">
                <a:solidFill>
                  <a:srgbClr val="0563C1"/>
                </a:solidFill>
                <a:latin typeface="Times New Roman"/>
                <a:hlinkClick r:id="rId7" tooltip="https://aerospace.org/sites/default/files/2020-10/Bailey%20SPD5_20201010%20V2_formatted.pdf"/>
              </a:rPr>
              <a:t>Establishing Space Cybersecurity Policy, Standards, &amp; Risk Management Practices</a:t>
            </a:r>
            <a:endParaRPr lang="en-US" sz="1050" i="0" dirty="0">
              <a:solidFill>
                <a:srgbClr val="000000"/>
              </a:solidFill>
              <a:latin typeface="Times New Roman"/>
            </a:endParaRPr>
          </a:p>
          <a:p>
            <a:pPr marL="803275" lvl="1">
              <a:spcBef>
                <a:spcPts val="0"/>
              </a:spcBef>
            </a:pPr>
            <a:r>
              <a:rPr lang="en-US" sz="1050" i="0" dirty="0">
                <a:solidFill>
                  <a:srgbClr val="000000"/>
                </a:solidFill>
                <a:latin typeface="Calibri"/>
              </a:rPr>
              <a:t>2021: </a:t>
            </a:r>
            <a:r>
              <a:rPr lang="en-US" sz="1050" i="0" u="sng" dirty="0">
                <a:solidFill>
                  <a:srgbClr val="0000FF"/>
                </a:solidFill>
                <a:latin typeface="Calibri"/>
                <a:hlinkClick r:id="rId8" tooltip="https://aerospace.org/sites/default/files/2022-07/DistroA-TOR-2021-01333-Cybersecurity%20Protections%20for%20Spacecraft--A%20Threat%20Based%20Approach.pdf"/>
              </a:rPr>
              <a:t>Cybersecurity Protections for Spacecraft: A Threat Based Approach</a:t>
            </a:r>
            <a:endParaRPr lang="en-US" sz="1050" i="0" u="sng" dirty="0">
              <a:solidFill>
                <a:srgbClr val="0000FF"/>
              </a:solidFill>
              <a:latin typeface="Calibri"/>
            </a:endParaRPr>
          </a:p>
          <a:p>
            <a:pPr marL="803275" lvl="1">
              <a:spcBef>
                <a:spcPts val="0"/>
              </a:spcBef>
            </a:pPr>
            <a:r>
              <a:rPr lang="en-US" sz="1050" i="0" dirty="0">
                <a:solidFill>
                  <a:srgbClr val="000000"/>
                </a:solidFill>
                <a:latin typeface="Calibri"/>
              </a:rPr>
              <a:t>2021:</a:t>
            </a:r>
            <a:r>
              <a:rPr lang="en-US" sz="1050" i="0" dirty="0">
                <a:solidFill>
                  <a:srgbClr val="0000FF"/>
                </a:solidFill>
              </a:rPr>
              <a:t> </a:t>
            </a:r>
            <a:r>
              <a:rPr lang="en-US" sz="900" i="0" dirty="0">
                <a:solidFill>
                  <a:srgbClr val="0000FF"/>
                </a:solidFill>
                <a:hlinkClick r:id="rId9"/>
              </a:rPr>
              <a:t>Translating Space Cybersecurity Policy into Actionable Guidance for Space Vehicles</a:t>
            </a:r>
            <a:endParaRPr lang="en-US" sz="900" i="0" u="sng" dirty="0">
              <a:solidFill>
                <a:srgbClr val="0000FF"/>
              </a:solidFill>
              <a:latin typeface="Calibri"/>
            </a:endParaRPr>
          </a:p>
          <a:p>
            <a:pPr marL="803275" lvl="1">
              <a:spcBef>
                <a:spcPts val="0"/>
              </a:spcBef>
            </a:pPr>
            <a:r>
              <a:rPr lang="en-US" sz="1050" i="0" dirty="0">
                <a:solidFill>
                  <a:srgbClr val="000000"/>
                </a:solidFill>
                <a:latin typeface="Calibri"/>
              </a:rPr>
              <a:t>2022: </a:t>
            </a:r>
            <a:r>
              <a:rPr lang="en-US" sz="1050" i="0" u="sng" dirty="0">
                <a:solidFill>
                  <a:srgbClr val="0563C1"/>
                </a:solidFill>
                <a:latin typeface="Calibri"/>
                <a:hlinkClick r:id="rId10" tooltip="https://aerospacecorp.medium.com/protecting-space-systems-from-cyber-attack-3db773aff368"/>
              </a:rPr>
              <a:t>Protecting Space Systems from Cyber Attack</a:t>
            </a:r>
            <a:endParaRPr lang="en-US" sz="1050" i="0" u="sng" dirty="0">
              <a:solidFill>
                <a:srgbClr val="0563C1"/>
              </a:solidFill>
              <a:latin typeface="Calibri"/>
            </a:endParaRPr>
          </a:p>
          <a:p>
            <a:pPr marL="803275" lvl="1">
              <a:spcBef>
                <a:spcPts val="0"/>
              </a:spcBef>
            </a:pPr>
            <a:r>
              <a:rPr lang="en-US" sz="1050" i="0" dirty="0">
                <a:solidFill>
                  <a:srgbClr val="000000"/>
                </a:solidFill>
                <a:latin typeface="Calibri"/>
              </a:rPr>
              <a:t>2024: </a:t>
            </a:r>
            <a:r>
              <a:rPr lang="en-US" sz="1050" i="0" u="sng" dirty="0">
                <a:solidFill>
                  <a:srgbClr val="0563C1"/>
                </a:solidFill>
                <a:latin typeface="Calibri"/>
                <a:hlinkClick r:id="rId11" tooltip="https://aerospacecorp.medium.com/protecting-space-systems-from-cyber-attack-3db773aff368"/>
              </a:rPr>
              <a:t>Space Segment Cybersecurity Profile for NSS</a:t>
            </a:r>
            <a:endParaRPr lang="en-US" sz="1050" i="0" dirty="0">
              <a:solidFill>
                <a:srgbClr val="000000"/>
              </a:solidFill>
              <a:latin typeface="Calibri"/>
            </a:endParaRPr>
          </a:p>
          <a:p>
            <a:pPr marL="285750" indent="0">
              <a:spcBef>
                <a:spcPts val="0"/>
              </a:spcBef>
              <a:buFont typeface="Arial"/>
              <a:buNone/>
            </a:pPr>
            <a:endParaRPr lang="en-US" sz="1000" dirty="0">
              <a:solidFill>
                <a:srgbClr val="000000"/>
              </a:solidFill>
              <a:latin typeface="Calibri" panose="020F0502020204030204" pitchFamily="34" charset="0"/>
            </a:endParaRPr>
          </a:p>
          <a:p>
            <a:pPr marL="457200">
              <a:spcBef>
                <a:spcPts val="0"/>
              </a:spcBef>
            </a:pPr>
            <a:r>
              <a:rPr lang="en-US" sz="1000" dirty="0">
                <a:solidFill>
                  <a:srgbClr val="000000"/>
                </a:solidFill>
                <a:latin typeface="Calibri"/>
              </a:rPr>
              <a:t>July 2022 Congressional Testimony:</a:t>
            </a:r>
          </a:p>
          <a:p>
            <a:pPr marL="803275" lvl="1">
              <a:spcBef>
                <a:spcPts val="0"/>
              </a:spcBef>
            </a:pPr>
            <a:r>
              <a:rPr lang="en-US" sz="1050" i="0" dirty="0">
                <a:solidFill>
                  <a:srgbClr val="000000"/>
                </a:solidFill>
                <a:latin typeface="Calibri"/>
              </a:rPr>
              <a:t>Video: </a:t>
            </a:r>
            <a:r>
              <a:rPr lang="en-US" sz="1050" i="0" u="sng" dirty="0">
                <a:solidFill>
                  <a:srgbClr val="0000FF"/>
                </a:solidFill>
                <a:latin typeface="Calibri"/>
                <a:hlinkClick r:id="rId12" tooltip="https://science.house.gov/hearings?ID=996438A6-A93E-4469-8618-C1B59BC5A964"/>
              </a:rPr>
              <a:t>https://science.house.gov/hearings?ID=996438A6-A93E-4469-8618-C1B59BC5A964</a:t>
            </a:r>
            <a:endParaRPr lang="en-US" sz="1050" i="0" dirty="0">
              <a:solidFill>
                <a:srgbClr val="000000"/>
              </a:solidFill>
              <a:latin typeface="Calibri"/>
            </a:endParaRPr>
          </a:p>
          <a:p>
            <a:pPr marL="803275" lvl="1">
              <a:spcBef>
                <a:spcPts val="0"/>
              </a:spcBef>
            </a:pPr>
            <a:r>
              <a:rPr lang="en-US" sz="1050" i="0" dirty="0">
                <a:solidFill>
                  <a:srgbClr val="000000"/>
                </a:solidFill>
                <a:latin typeface="Calibri"/>
              </a:rPr>
              <a:t>Written Testimony: </a:t>
            </a:r>
            <a:r>
              <a:rPr lang="en-US" sz="1050" i="0" u="sng" dirty="0">
                <a:solidFill>
                  <a:srgbClr val="0000FF"/>
                </a:solidFill>
                <a:latin typeface="Calibri"/>
                <a:hlinkClick r:id="rId13" tooltip="https://republicans-science.house.gov/_cache/files/2/9/29fff6d3-0176-48bd-9c04-00390b826aed/A8F54300A11D55BEA5AF2CE305C015BA.2022-07-28-bailey-testimony.pdf"/>
              </a:rPr>
              <a:t>https://republicans-science.house.gov/_cache/files/2/9/29fff6d3-0176-48bd-9c04-00390b826aed/A8F54300A11D55BEA5AF2CE305C015BA.2022-07-28-bailey-testimony.pdf</a:t>
            </a:r>
            <a:r>
              <a:rPr lang="en-US" sz="1050" i="0" dirty="0">
                <a:solidFill>
                  <a:srgbClr val="000000"/>
                </a:solidFill>
                <a:latin typeface="Calibri"/>
              </a:rPr>
              <a:t>  </a:t>
            </a:r>
          </a:p>
          <a:p>
            <a:pPr marL="517525" lvl="1" indent="0">
              <a:spcBef>
                <a:spcPts val="0"/>
              </a:spcBef>
              <a:buNone/>
            </a:pPr>
            <a:endParaRPr lang="en-US" sz="1050" i="0" dirty="0">
              <a:solidFill>
                <a:srgbClr val="000000"/>
              </a:solidFill>
              <a:latin typeface="Calibri" panose="020F0502020204030204" pitchFamily="34" charset="0"/>
            </a:endParaRPr>
          </a:p>
          <a:p>
            <a:pPr marL="403225">
              <a:spcBef>
                <a:spcPts val="0"/>
              </a:spcBef>
            </a:pPr>
            <a:r>
              <a:rPr lang="en-US" sz="1050" dirty="0">
                <a:solidFill>
                  <a:srgbClr val="000000"/>
                </a:solidFill>
                <a:latin typeface="Calibri"/>
              </a:rPr>
              <a:t>SPARTA Launched</a:t>
            </a:r>
          </a:p>
          <a:p>
            <a:pPr marL="803275" lvl="1">
              <a:spcBef>
                <a:spcPts val="0"/>
              </a:spcBef>
            </a:pPr>
            <a:r>
              <a:rPr lang="en-US" sz="1050" i="0" dirty="0">
                <a:solidFill>
                  <a:srgbClr val="000000"/>
                </a:solidFill>
                <a:latin typeface="Calibri"/>
                <a:hlinkClick r:id="rId14"/>
              </a:rPr>
              <a:t>https://sparta.aerospace.org</a:t>
            </a:r>
            <a:r>
              <a:rPr lang="en-US" sz="1050" i="0" dirty="0">
                <a:solidFill>
                  <a:srgbClr val="000000"/>
                </a:solidFill>
                <a:latin typeface="Calibri"/>
              </a:rPr>
              <a:t> </a:t>
            </a:r>
            <a:endParaRPr lang="en-US" sz="1050" i="0" dirty="0">
              <a:solidFill>
                <a:srgbClr val="000000"/>
              </a:solidFill>
              <a:latin typeface="Calibri" panose="020F0502020204030204" pitchFamily="34" charset="0"/>
            </a:endParaRPr>
          </a:p>
          <a:p>
            <a:pPr marL="0" indent="0">
              <a:spcBef>
                <a:spcPts val="0"/>
              </a:spcBef>
              <a:buFont typeface="Arial"/>
              <a:buNone/>
            </a:pPr>
            <a:endParaRPr lang="en-US" sz="1000" dirty="0">
              <a:solidFill>
                <a:srgbClr val="000000"/>
              </a:solidFill>
              <a:latin typeface="Calibri" panose="020F0502020204030204" pitchFamily="34" charset="0"/>
            </a:endParaRPr>
          </a:p>
          <a:p>
            <a:endParaRPr lang="en-US" sz="1050" dirty="0"/>
          </a:p>
        </p:txBody>
      </p:sp>
      <p:cxnSp>
        <p:nvCxnSpPr>
          <p:cNvPr id="46" name="Straight Arrow Connector 45">
            <a:extLst>
              <a:ext uri="{FF2B5EF4-FFF2-40B4-BE49-F238E27FC236}">
                <a16:creationId xmlns:a16="http://schemas.microsoft.com/office/drawing/2014/main" id="{94266F32-4B56-D215-C9F9-24ACDEC95F7B}"/>
              </a:ext>
            </a:extLst>
          </p:cNvPr>
          <p:cNvCxnSpPr>
            <a:cxnSpLocks/>
          </p:cNvCxnSpPr>
          <p:nvPr/>
        </p:nvCxnSpPr>
        <p:spPr>
          <a:xfrm flipH="1" flipV="1">
            <a:off x="6192456" y="2344898"/>
            <a:ext cx="91543" cy="267498"/>
          </a:xfrm>
          <a:prstGeom prst="straightConnector1">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47" name="TextBox 46">
            <a:extLst>
              <a:ext uri="{FF2B5EF4-FFF2-40B4-BE49-F238E27FC236}">
                <a16:creationId xmlns:a16="http://schemas.microsoft.com/office/drawing/2014/main" id="{2745A15A-C32B-E813-9AAE-F7FB7C0CF32F}"/>
              </a:ext>
            </a:extLst>
          </p:cNvPr>
          <p:cNvSpPr txBox="1"/>
          <p:nvPr/>
        </p:nvSpPr>
        <p:spPr>
          <a:xfrm>
            <a:off x="10710772" y="2663951"/>
            <a:ext cx="1287532" cy="369332"/>
          </a:xfrm>
          <a:prstGeom prst="rect">
            <a:avLst/>
          </a:prstGeom>
          <a:noFill/>
        </p:spPr>
        <p:txBody>
          <a:bodyPr wrap="none" rtlCol="0">
            <a:spAutoFit/>
          </a:bodyPr>
          <a:lstStyle/>
          <a:p>
            <a:r>
              <a:rPr lang="en-US" dirty="0"/>
              <a:t>2019-2024</a:t>
            </a:r>
          </a:p>
        </p:txBody>
      </p:sp>
      <p:pic>
        <p:nvPicPr>
          <p:cNvPr id="48" name="Picture 4" descr="NASA">
            <a:extLst>
              <a:ext uri="{FF2B5EF4-FFF2-40B4-BE49-F238E27FC236}">
                <a16:creationId xmlns:a16="http://schemas.microsoft.com/office/drawing/2014/main" id="{FDE50554-8421-BC67-1729-92754EF113A7}"/>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050921" y="1557024"/>
            <a:ext cx="467498" cy="369077"/>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6">
            <a:extLst>
              <a:ext uri="{FF2B5EF4-FFF2-40B4-BE49-F238E27FC236}">
                <a16:creationId xmlns:a16="http://schemas.microsoft.com/office/drawing/2014/main" id="{219DF508-4191-C591-6261-E2FFF636F07D}"/>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01565" y="2721421"/>
            <a:ext cx="467764" cy="263117"/>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The Aerospace Corporation Joins the Space ISAC Board - Space ISAC">
            <a:extLst>
              <a:ext uri="{FF2B5EF4-FFF2-40B4-BE49-F238E27FC236}">
                <a16:creationId xmlns:a16="http://schemas.microsoft.com/office/drawing/2014/main" id="{4415571D-43EC-9417-644E-9F2CB46AABBE}"/>
              </a:ext>
            </a:extLst>
          </p:cNvPr>
          <p:cNvPicPr>
            <a:picLocks noChangeAspect="1" noChangeArrowheads="1"/>
          </p:cNvPicPr>
          <p:nvPr/>
        </p:nvPicPr>
        <p:blipFill rotWithShape="1">
          <a:blip r:embed="rId17">
            <a:extLst>
              <a:ext uri="{28A0092B-C50C-407E-A947-70E740481C1C}">
                <a14:useLocalDpi xmlns:a14="http://schemas.microsoft.com/office/drawing/2010/main" val="0"/>
              </a:ext>
            </a:extLst>
          </a:blip>
          <a:srcRect t="38093" b="39459"/>
          <a:stretch/>
        </p:blipFill>
        <p:spPr bwMode="auto">
          <a:xfrm>
            <a:off x="5692515" y="1907763"/>
            <a:ext cx="1182968" cy="265561"/>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4" descr="NASA">
            <a:extLst>
              <a:ext uri="{FF2B5EF4-FFF2-40B4-BE49-F238E27FC236}">
                <a16:creationId xmlns:a16="http://schemas.microsoft.com/office/drawing/2014/main" id="{8C3B4D0B-3821-B0DC-3F7E-EDE52161E3AE}"/>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332876" y="2691251"/>
            <a:ext cx="467498" cy="369077"/>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10" descr="National Geospatial Intelligence Agency (NGA) : Ascend Integrated">
            <a:extLst>
              <a:ext uri="{FF2B5EF4-FFF2-40B4-BE49-F238E27FC236}">
                <a16:creationId xmlns:a16="http://schemas.microsoft.com/office/drawing/2014/main" id="{BBBC189D-640D-34E1-E18A-691CE5E9CD60}"/>
              </a:ext>
            </a:extLst>
          </p:cNvPr>
          <p:cNvPicPr>
            <a:picLocks noChangeAspect="1" noChangeArrowheads="1"/>
          </p:cNvPicPr>
          <p:nvPr/>
        </p:nvPicPr>
        <p:blipFill rotWithShape="1">
          <a:blip r:embed="rId18">
            <a:extLst>
              <a:ext uri="{28A0092B-C50C-407E-A947-70E740481C1C}">
                <a14:useLocalDpi xmlns:a14="http://schemas.microsoft.com/office/drawing/2010/main" val="0"/>
              </a:ext>
            </a:extLst>
          </a:blip>
          <a:srcRect l="30561" t="14588" r="31108" b="14916"/>
          <a:stretch/>
        </p:blipFill>
        <p:spPr bwMode="auto">
          <a:xfrm>
            <a:off x="1355468" y="1814203"/>
            <a:ext cx="363494" cy="371400"/>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12" descr="Lockheed Martin Corporation | A. James Clark School of Engineering,  University of Maryland">
            <a:extLst>
              <a:ext uri="{FF2B5EF4-FFF2-40B4-BE49-F238E27FC236}">
                <a16:creationId xmlns:a16="http://schemas.microsoft.com/office/drawing/2014/main" id="{8EB83105-FFF6-F04C-020C-2E8FA54AD454}"/>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169093" y="2362771"/>
            <a:ext cx="894758" cy="242892"/>
          </a:xfrm>
          <a:prstGeom prst="rect">
            <a:avLst/>
          </a:prstGeom>
          <a:noFill/>
          <a:extLst>
            <a:ext uri="{909E8E84-426E-40DD-AFC4-6F175D3DCCD1}">
              <a14:hiddenFill xmlns:a14="http://schemas.microsoft.com/office/drawing/2010/main">
                <a:solidFill>
                  <a:srgbClr val="FFFFFF"/>
                </a:solidFill>
              </a14:hiddenFill>
            </a:ext>
          </a:extLst>
        </p:spPr>
      </p:pic>
      <p:sp>
        <p:nvSpPr>
          <p:cNvPr id="54" name="Content Placeholder 4">
            <a:extLst>
              <a:ext uri="{FF2B5EF4-FFF2-40B4-BE49-F238E27FC236}">
                <a16:creationId xmlns:a16="http://schemas.microsoft.com/office/drawing/2014/main" id="{20EF0CD4-0EF5-6ABA-9261-A2FE75832474}"/>
              </a:ext>
            </a:extLst>
          </p:cNvPr>
          <p:cNvSpPr txBox="1">
            <a:spLocks/>
          </p:cNvSpPr>
          <p:nvPr/>
        </p:nvSpPr>
        <p:spPr>
          <a:xfrm>
            <a:off x="304800" y="3967508"/>
            <a:ext cx="5690886" cy="2657404"/>
          </a:xfrm>
          <a:prstGeom prst="rect">
            <a:avLst/>
          </a:prstGeom>
          <a:ln>
            <a:solidFill>
              <a:schemeClr val="tx1"/>
            </a:solidFill>
          </a:ln>
        </p:spPr>
        <p:txBody>
          <a:bodyPr/>
          <a:lstStyle>
            <a:lvl1pPr marL="342900" indent="-342900" algn="l" defTabSz="457200" rtl="0" eaLnBrk="1" latinLnBrk="0" hangingPunct="1">
              <a:spcBef>
                <a:spcPct val="20000"/>
              </a:spcBef>
              <a:buFont typeface="Arial"/>
              <a:buChar char="•"/>
              <a:defRPr sz="20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i="1"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i="1"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14300" indent="0">
              <a:spcBef>
                <a:spcPts val="0"/>
              </a:spcBef>
              <a:buNone/>
            </a:pPr>
            <a:r>
              <a:rPr lang="en-US" sz="1600" b="1" dirty="0">
                <a:solidFill>
                  <a:srgbClr val="000000"/>
                </a:solidFill>
                <a:latin typeface="Calibri" panose="020F0502020204030204" pitchFamily="34" charset="0"/>
              </a:rPr>
              <a:t>Pen-tested / “Ethically Hacked” Space Systems</a:t>
            </a:r>
          </a:p>
          <a:p>
            <a:pPr marL="457200">
              <a:spcBef>
                <a:spcPts val="0"/>
              </a:spcBef>
            </a:pPr>
            <a:r>
              <a:rPr lang="en-US" sz="1100" dirty="0">
                <a:solidFill>
                  <a:srgbClr val="000000"/>
                </a:solidFill>
                <a:latin typeface="Calibri" panose="020F0502020204030204" pitchFamily="34" charset="0"/>
              </a:rPr>
              <a:t>Mars' Rovers (MER &amp; MSL) &amp; Deep Space Network (DSN) at JPL</a:t>
            </a:r>
          </a:p>
          <a:p>
            <a:pPr marL="457200">
              <a:spcBef>
                <a:spcPts val="0"/>
              </a:spcBef>
            </a:pPr>
            <a:r>
              <a:rPr lang="en-US" sz="1100" dirty="0">
                <a:solidFill>
                  <a:srgbClr val="000000"/>
                </a:solidFill>
                <a:latin typeface="Calibri" panose="020F0502020204030204" pitchFamily="34" charset="0"/>
              </a:rPr>
              <a:t>Hubble Space Telescope (HST) at GSFC</a:t>
            </a:r>
          </a:p>
          <a:p>
            <a:pPr marL="457200">
              <a:spcBef>
                <a:spcPts val="0"/>
              </a:spcBef>
            </a:pPr>
            <a:r>
              <a:rPr lang="en-US" sz="1100" dirty="0">
                <a:solidFill>
                  <a:srgbClr val="000000"/>
                </a:solidFill>
                <a:latin typeface="Calibri" panose="020F0502020204030204" pitchFamily="34" charset="0"/>
              </a:rPr>
              <a:t>Closed IONet (</a:t>
            </a:r>
            <a:r>
              <a:rPr lang="en-US" sz="1100" dirty="0" err="1">
                <a:solidFill>
                  <a:srgbClr val="000000"/>
                </a:solidFill>
                <a:latin typeface="Calibri" panose="020F0502020204030204" pitchFamily="34" charset="0"/>
              </a:rPr>
              <a:t>CIONet</a:t>
            </a:r>
            <a:r>
              <a:rPr lang="en-US" sz="1100" dirty="0">
                <a:solidFill>
                  <a:srgbClr val="000000"/>
                </a:solidFill>
                <a:latin typeface="Calibri" panose="020F0502020204030204" pitchFamily="34" charset="0"/>
              </a:rPr>
              <a:t>) within NASCOM at GSFC</a:t>
            </a:r>
          </a:p>
          <a:p>
            <a:pPr marL="457200">
              <a:spcBef>
                <a:spcPts val="0"/>
              </a:spcBef>
            </a:pPr>
            <a:r>
              <a:rPr lang="en-US" sz="1100" dirty="0">
                <a:solidFill>
                  <a:srgbClr val="000000"/>
                </a:solidFill>
                <a:latin typeface="Calibri" panose="020F0502020204030204" pitchFamily="34" charset="0"/>
              </a:rPr>
              <a:t>Space Network (SN) at the White Sands Complex (WSC)</a:t>
            </a:r>
          </a:p>
          <a:p>
            <a:pPr marL="457200">
              <a:spcBef>
                <a:spcPts val="0"/>
              </a:spcBef>
            </a:pPr>
            <a:r>
              <a:rPr lang="en-US" sz="1100" dirty="0">
                <a:solidFill>
                  <a:srgbClr val="000000"/>
                </a:solidFill>
                <a:latin typeface="Calibri" panose="020F0502020204030204" pitchFamily="34" charset="0"/>
              </a:rPr>
              <a:t>KSC Ground Systems Development and Operations (GSDO) Kennedy Ground Control</a:t>
            </a:r>
          </a:p>
          <a:p>
            <a:pPr marL="457200">
              <a:spcBef>
                <a:spcPts val="0"/>
              </a:spcBef>
            </a:pPr>
            <a:r>
              <a:rPr lang="en-US" sz="1100" dirty="0">
                <a:solidFill>
                  <a:srgbClr val="000000"/>
                </a:solidFill>
                <a:latin typeface="Calibri" panose="020F0502020204030204" pitchFamily="34" charset="0"/>
              </a:rPr>
              <a:t>System (KGCS) and Launch Control System (LCS)</a:t>
            </a:r>
          </a:p>
          <a:p>
            <a:pPr marL="457200">
              <a:spcBef>
                <a:spcPts val="0"/>
              </a:spcBef>
            </a:pPr>
            <a:r>
              <a:rPr lang="en-US" sz="1100" dirty="0">
                <a:solidFill>
                  <a:srgbClr val="000000"/>
                </a:solidFill>
                <a:latin typeface="Calibri" panose="020F0502020204030204" pitchFamily="34" charset="0"/>
              </a:rPr>
              <a:t>James Web Space Telescope (JWST) Ground System at the Space Telescope Science Institute (</a:t>
            </a:r>
            <a:r>
              <a:rPr lang="en-US" sz="1100" dirty="0" err="1">
                <a:solidFill>
                  <a:srgbClr val="000000"/>
                </a:solidFill>
                <a:latin typeface="Calibri" panose="020F0502020204030204" pitchFamily="34" charset="0"/>
              </a:rPr>
              <a:t>STScl</a:t>
            </a:r>
            <a:r>
              <a:rPr lang="en-US" sz="1100" dirty="0">
                <a:solidFill>
                  <a:srgbClr val="000000"/>
                </a:solidFill>
                <a:latin typeface="Calibri" panose="020F0502020204030204" pitchFamily="34" charset="0"/>
              </a:rPr>
              <a:t>) in Baltimore</a:t>
            </a:r>
          </a:p>
          <a:p>
            <a:pPr marL="457200">
              <a:spcBef>
                <a:spcPts val="0"/>
              </a:spcBef>
            </a:pPr>
            <a:r>
              <a:rPr lang="en-US" sz="1100" dirty="0">
                <a:solidFill>
                  <a:srgbClr val="000000"/>
                </a:solidFill>
                <a:latin typeface="Calibri" panose="020F0502020204030204" pitchFamily="34" charset="0"/>
              </a:rPr>
              <a:t>Huntsville Operations Support Center (HOSC) at Marshall Space Flight Center</a:t>
            </a:r>
          </a:p>
          <a:p>
            <a:pPr marL="457200">
              <a:spcBef>
                <a:spcPts val="0"/>
              </a:spcBef>
            </a:pPr>
            <a:r>
              <a:rPr lang="en-US" sz="1100" dirty="0">
                <a:solidFill>
                  <a:srgbClr val="000000"/>
                </a:solidFill>
                <a:latin typeface="Calibri" panose="020F0502020204030204" pitchFamily="34" charset="0"/>
              </a:rPr>
              <a:t>Near Earth Network (NEN) at Wallops Flight Facility</a:t>
            </a:r>
          </a:p>
          <a:p>
            <a:pPr marL="457200">
              <a:spcBef>
                <a:spcPts val="0"/>
              </a:spcBef>
            </a:pPr>
            <a:r>
              <a:rPr lang="en-US" sz="1100" dirty="0">
                <a:solidFill>
                  <a:srgbClr val="000000"/>
                </a:solidFill>
                <a:latin typeface="Calibri" panose="020F0502020204030204" pitchFamily="34" charset="0"/>
              </a:rPr>
              <a:t>ISS Mission Control Center (MCC) at Johnson Space Center</a:t>
            </a:r>
          </a:p>
          <a:p>
            <a:pPr marL="457200">
              <a:spcBef>
                <a:spcPts val="0"/>
              </a:spcBef>
            </a:pPr>
            <a:r>
              <a:rPr lang="en-US" sz="1100" dirty="0">
                <a:solidFill>
                  <a:srgbClr val="000000"/>
                </a:solidFill>
                <a:latin typeface="Calibri" panose="020F0502020204030204" pitchFamily="34" charset="0"/>
              </a:rPr>
              <a:t>Wind tunnels at Glenn Research Center</a:t>
            </a:r>
          </a:p>
          <a:p>
            <a:pPr marL="457200">
              <a:spcBef>
                <a:spcPts val="0"/>
              </a:spcBef>
            </a:pPr>
            <a:r>
              <a:rPr lang="en-US" sz="1100" dirty="0">
                <a:solidFill>
                  <a:srgbClr val="000000"/>
                </a:solidFill>
                <a:latin typeface="Calibri" panose="020F0502020204030204" pitchFamily="34" charset="0"/>
              </a:rPr>
              <a:t>Hypersonic Environment at Langley Research Center</a:t>
            </a:r>
          </a:p>
          <a:p>
            <a:pPr marL="457200">
              <a:spcBef>
                <a:spcPts val="0"/>
              </a:spcBef>
            </a:pPr>
            <a:r>
              <a:rPr lang="en-US" sz="1100" dirty="0">
                <a:solidFill>
                  <a:srgbClr val="000000"/>
                </a:solidFill>
                <a:latin typeface="Calibri" panose="020F0502020204030204" pitchFamily="34" charset="0"/>
              </a:rPr>
              <a:t>NOAA's Joint Polar Satellite System (JPSS) </a:t>
            </a:r>
          </a:p>
          <a:p>
            <a:pPr marL="114300" indent="0">
              <a:spcBef>
                <a:spcPts val="0"/>
              </a:spcBef>
              <a:buNone/>
            </a:pPr>
            <a:endParaRPr lang="en-US" sz="1200" dirty="0"/>
          </a:p>
        </p:txBody>
      </p:sp>
      <p:sp>
        <p:nvSpPr>
          <p:cNvPr id="55" name="TextBox 54">
            <a:extLst>
              <a:ext uri="{FF2B5EF4-FFF2-40B4-BE49-F238E27FC236}">
                <a16:creationId xmlns:a16="http://schemas.microsoft.com/office/drawing/2014/main" id="{717E7E7B-3C59-C1D1-6773-10BE377DE0B8}"/>
              </a:ext>
            </a:extLst>
          </p:cNvPr>
          <p:cNvSpPr txBox="1"/>
          <p:nvPr/>
        </p:nvSpPr>
        <p:spPr>
          <a:xfrm>
            <a:off x="4562252" y="4005452"/>
            <a:ext cx="1287532" cy="369332"/>
          </a:xfrm>
          <a:prstGeom prst="rect">
            <a:avLst/>
          </a:prstGeom>
          <a:noFill/>
        </p:spPr>
        <p:txBody>
          <a:bodyPr wrap="none" rtlCol="0">
            <a:spAutoFit/>
          </a:bodyPr>
          <a:lstStyle/>
          <a:p>
            <a:r>
              <a:rPr lang="en-US" dirty="0"/>
              <a:t>2013-2024</a:t>
            </a:r>
          </a:p>
        </p:txBody>
      </p:sp>
      <p:cxnSp>
        <p:nvCxnSpPr>
          <p:cNvPr id="56" name="Straight Arrow Connector 55">
            <a:extLst>
              <a:ext uri="{FF2B5EF4-FFF2-40B4-BE49-F238E27FC236}">
                <a16:creationId xmlns:a16="http://schemas.microsoft.com/office/drawing/2014/main" id="{1C6274D8-AAD5-313E-B3CA-07EE91D84896}"/>
              </a:ext>
            </a:extLst>
          </p:cNvPr>
          <p:cNvCxnSpPr>
            <a:cxnSpLocks/>
            <a:endCxn id="20" idx="2"/>
          </p:cNvCxnSpPr>
          <p:nvPr/>
        </p:nvCxnSpPr>
        <p:spPr>
          <a:xfrm flipV="1">
            <a:off x="3732193" y="2344900"/>
            <a:ext cx="443901" cy="1622608"/>
          </a:xfrm>
          <a:prstGeom prst="straightConnector1">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pic>
        <p:nvPicPr>
          <p:cNvPr id="57" name="Picture 56">
            <a:extLst>
              <a:ext uri="{FF2B5EF4-FFF2-40B4-BE49-F238E27FC236}">
                <a16:creationId xmlns:a16="http://schemas.microsoft.com/office/drawing/2014/main" id="{4114AB48-32B5-F7B5-6551-20284571238C}"/>
              </a:ext>
            </a:extLst>
          </p:cNvPr>
          <p:cNvPicPr>
            <a:picLocks noChangeAspect="1"/>
          </p:cNvPicPr>
          <p:nvPr/>
        </p:nvPicPr>
        <p:blipFill>
          <a:blip r:embed="rId20"/>
          <a:stretch>
            <a:fillRect/>
          </a:stretch>
        </p:blipFill>
        <p:spPr>
          <a:xfrm>
            <a:off x="8983958" y="6102675"/>
            <a:ext cx="1336869" cy="393050"/>
          </a:xfrm>
          <a:prstGeom prst="rect">
            <a:avLst/>
          </a:prstGeom>
        </p:spPr>
      </p:pic>
      <p:sp>
        <p:nvSpPr>
          <p:cNvPr id="58" name="Rounded Rectangle 57">
            <a:extLst>
              <a:ext uri="{FF2B5EF4-FFF2-40B4-BE49-F238E27FC236}">
                <a16:creationId xmlns:a16="http://schemas.microsoft.com/office/drawing/2014/main" id="{1379D087-1759-3727-3AEA-F38A68E07978}"/>
              </a:ext>
            </a:extLst>
          </p:cNvPr>
          <p:cNvSpPr/>
          <p:nvPr/>
        </p:nvSpPr>
        <p:spPr>
          <a:xfrm>
            <a:off x="2405230" y="189716"/>
            <a:ext cx="8169215" cy="844862"/>
          </a:xfrm>
          <a:prstGeom prst="roundRect">
            <a:avLst/>
          </a:prstGeom>
          <a:solidFill>
            <a:schemeClr val="accent1">
              <a:lumMod val="60000"/>
              <a:lumOff val="40000"/>
            </a:schemeClr>
          </a:solidFill>
          <a:ln w="127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dirty="0">
                <a:solidFill>
                  <a:schemeClr val="tx1"/>
                </a:solidFill>
              </a:rPr>
              <a:t>Current Job: Principal Engineer, Cybersecurity and Advanced Platforms Subdivision (CAPS), at The Aerospace Corporation</a:t>
            </a:r>
          </a:p>
          <a:p>
            <a:pPr marL="628650" lvl="1" indent="-171450">
              <a:buFont typeface="Arial" panose="020B0604020202020204" pitchFamily="34" charset="0"/>
              <a:buChar char="•"/>
            </a:pPr>
            <a:r>
              <a:rPr lang="en-US" sz="1100" dirty="0">
                <a:solidFill>
                  <a:schemeClr val="tx1"/>
                </a:solidFill>
              </a:rPr>
              <a:t>Developing cyber labs for training, perform penetration testing &amp; vulnerability assessments {Ethical Hacking!}</a:t>
            </a:r>
          </a:p>
          <a:p>
            <a:pPr marL="628650" lvl="1" indent="-171450">
              <a:buFont typeface="Arial" panose="020B0604020202020204" pitchFamily="34" charset="0"/>
              <a:buChar char="•"/>
            </a:pPr>
            <a:r>
              <a:rPr lang="en-US" sz="1100" dirty="0">
                <a:solidFill>
                  <a:schemeClr val="tx1"/>
                </a:solidFill>
              </a:rPr>
              <a:t>Performing cybersecurity research on ground systems and spacecraft systems to better position the federal government with respect to protection of our critical space infrastructure.</a:t>
            </a:r>
            <a:endParaRPr lang="en-US" dirty="0">
              <a:solidFill>
                <a:schemeClr val="tx1"/>
              </a:solidFill>
            </a:endParaRPr>
          </a:p>
        </p:txBody>
      </p:sp>
      <p:pic>
        <p:nvPicPr>
          <p:cNvPr id="59" name="Picture 58" descr="A person smiling for the camera&#10;&#10;Description automatically generated with medium confidence">
            <a:extLst>
              <a:ext uri="{FF2B5EF4-FFF2-40B4-BE49-F238E27FC236}">
                <a16:creationId xmlns:a16="http://schemas.microsoft.com/office/drawing/2014/main" id="{75766C5D-5F24-1559-A56D-3A66666A086F}"/>
              </a:ext>
            </a:extLst>
          </p:cNvPr>
          <p:cNvPicPr>
            <a:picLocks noChangeAspect="1"/>
          </p:cNvPicPr>
          <p:nvPr/>
        </p:nvPicPr>
        <p:blipFill>
          <a:blip r:embed="rId21"/>
          <a:stretch>
            <a:fillRect/>
          </a:stretch>
        </p:blipFill>
        <p:spPr>
          <a:xfrm>
            <a:off x="9030358" y="1131303"/>
            <a:ext cx="1290469" cy="1376093"/>
          </a:xfrm>
          <a:prstGeom prst="rect">
            <a:avLst/>
          </a:prstGeom>
        </p:spPr>
      </p:pic>
      <p:pic>
        <p:nvPicPr>
          <p:cNvPr id="60" name="Picture 2">
            <a:extLst>
              <a:ext uri="{FF2B5EF4-FFF2-40B4-BE49-F238E27FC236}">
                <a16:creationId xmlns:a16="http://schemas.microsoft.com/office/drawing/2014/main" id="{F307DA87-DD9B-EAFD-637D-87DBD58936A0}"/>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5279924" y="5628309"/>
            <a:ext cx="663968" cy="885289"/>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
        <p:nvSpPr>
          <p:cNvPr id="61" name="TextBox 60">
            <a:extLst>
              <a:ext uri="{FF2B5EF4-FFF2-40B4-BE49-F238E27FC236}">
                <a16:creationId xmlns:a16="http://schemas.microsoft.com/office/drawing/2014/main" id="{5A8D7E4E-6D77-AD9F-94BE-564B9D1F427D}"/>
              </a:ext>
            </a:extLst>
          </p:cNvPr>
          <p:cNvSpPr txBox="1"/>
          <p:nvPr/>
        </p:nvSpPr>
        <p:spPr>
          <a:xfrm>
            <a:off x="6082714" y="6592618"/>
            <a:ext cx="6096000" cy="276999"/>
          </a:xfrm>
          <a:prstGeom prst="rect">
            <a:avLst/>
          </a:prstGeom>
          <a:noFill/>
        </p:spPr>
        <p:txBody>
          <a:bodyPr wrap="square">
            <a:spAutoFit/>
          </a:bodyPr>
          <a:lstStyle/>
          <a:p>
            <a:r>
              <a:rPr lang="en-US" sz="1200" b="1" i="1"/>
              <a:t>NASA’s Exceptional Service Medal (2019) for “groundbreaking” cyber work </a:t>
            </a:r>
          </a:p>
        </p:txBody>
      </p:sp>
      <p:cxnSp>
        <p:nvCxnSpPr>
          <p:cNvPr id="62" name="Elbow Connector 61">
            <a:extLst>
              <a:ext uri="{FF2B5EF4-FFF2-40B4-BE49-F238E27FC236}">
                <a16:creationId xmlns:a16="http://schemas.microsoft.com/office/drawing/2014/main" id="{D8247ED4-19B9-CAEC-DF2B-DA7E14F0C53D}"/>
              </a:ext>
            </a:extLst>
          </p:cNvPr>
          <p:cNvCxnSpPr>
            <a:stCxn id="61" idx="1"/>
            <a:endCxn id="60" idx="2"/>
          </p:cNvCxnSpPr>
          <p:nvPr/>
        </p:nvCxnSpPr>
        <p:spPr>
          <a:xfrm rot="10800000">
            <a:off x="5611908" y="6513598"/>
            <a:ext cx="470806" cy="217520"/>
          </a:xfrm>
          <a:prstGeom prst="bentConnector2">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8BCC9590-8104-5D82-6DF7-C58B19B30437}"/>
              </a:ext>
            </a:extLst>
          </p:cNvPr>
          <p:cNvCxnSpPr>
            <a:cxnSpLocks/>
          </p:cNvCxnSpPr>
          <p:nvPr/>
        </p:nvCxnSpPr>
        <p:spPr>
          <a:xfrm flipV="1">
            <a:off x="5773370" y="2343815"/>
            <a:ext cx="390964" cy="1621835"/>
          </a:xfrm>
          <a:prstGeom prst="straightConnector1">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6668904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lstStyle/>
          <a:p>
            <a:r>
              <a:rPr lang="en-US" b="1" dirty="0">
                <a:solidFill>
                  <a:srgbClr val="00B0F0"/>
                </a:solidFill>
              </a:rPr>
              <a:t>Hayabusa</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a:xfrm>
            <a:off x="510424" y="1608667"/>
            <a:ext cx="11154353" cy="4613339"/>
          </a:xfrm>
        </p:spPr>
        <p:txBody>
          <a:bodyPr wrap="square">
            <a:normAutofit/>
          </a:bodyPr>
          <a:lstStyle/>
          <a:p>
            <a:r>
              <a:rPr lang="en-US" sz="2400" dirty="0"/>
              <a:t>November 25, 2005, the satellite made its second landing, attempting to fire its two sampling bullets, which both failed.</a:t>
            </a:r>
          </a:p>
          <a:p>
            <a:r>
              <a:rPr lang="en-US" sz="2400" dirty="0"/>
              <a:t>December 2005, a thruster leak alters the direction of the antennae and connection is lost for three months.</a:t>
            </a:r>
          </a:p>
          <a:p>
            <a:r>
              <a:rPr lang="en-US" sz="2400" dirty="0"/>
              <a:t>Use of Backup antenna results in 1000x slower communications, protocol re-engineering made bandwidth usable</a:t>
            </a:r>
          </a:p>
          <a:p>
            <a:endParaRPr lang="en-US" sz="1400" dirty="0"/>
          </a:p>
        </p:txBody>
      </p:sp>
      <p:pic>
        <p:nvPicPr>
          <p:cNvPr id="11266" name="Picture 2" descr="Artist Rendering of Hayabusa from NASA">
            <a:extLst>
              <a:ext uri="{FF2B5EF4-FFF2-40B4-BE49-F238E27FC236}">
                <a16:creationId xmlns:a16="http://schemas.microsoft.com/office/drawing/2014/main" id="{6FC2366F-026A-4058-EE55-0FC35C0ADB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9669" y="93375"/>
            <a:ext cx="2712661" cy="141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655906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A905-F6F8-23A8-F177-77C999361AAB}"/>
              </a:ext>
            </a:extLst>
          </p:cNvPr>
          <p:cNvSpPr>
            <a:spLocks noGrp="1"/>
          </p:cNvSpPr>
          <p:nvPr>
            <p:ph type="title"/>
          </p:nvPr>
        </p:nvSpPr>
        <p:spPr/>
        <p:txBody>
          <a:bodyPr/>
          <a:lstStyle/>
          <a:p>
            <a:r>
              <a:rPr lang="en-US" b="1" dirty="0">
                <a:solidFill>
                  <a:srgbClr val="00B0F0"/>
                </a:solidFill>
              </a:rPr>
              <a:t>Hayabusa</a:t>
            </a:r>
            <a:endParaRPr lang="en-US" dirty="0"/>
          </a:p>
        </p:txBody>
      </p:sp>
      <p:sp>
        <p:nvSpPr>
          <p:cNvPr id="3" name="Content Placeholder 2">
            <a:extLst>
              <a:ext uri="{FF2B5EF4-FFF2-40B4-BE49-F238E27FC236}">
                <a16:creationId xmlns:a16="http://schemas.microsoft.com/office/drawing/2014/main" id="{415DC47C-604C-5B6B-BC3D-5AB9B76E58E1}"/>
              </a:ext>
            </a:extLst>
          </p:cNvPr>
          <p:cNvSpPr>
            <a:spLocks noGrp="1"/>
          </p:cNvSpPr>
          <p:nvPr>
            <p:ph idx="1"/>
          </p:nvPr>
        </p:nvSpPr>
        <p:spPr>
          <a:xfrm>
            <a:off x="510424" y="1608667"/>
            <a:ext cx="11154353" cy="4613339"/>
          </a:xfrm>
        </p:spPr>
        <p:txBody>
          <a:bodyPr wrap="square">
            <a:normAutofit/>
          </a:bodyPr>
          <a:lstStyle/>
          <a:p>
            <a:r>
              <a:rPr lang="en-US" sz="2400" dirty="0"/>
              <a:t>Hayabusa limped back to Earth with:</a:t>
            </a:r>
          </a:p>
          <a:p>
            <a:pPr lvl="1"/>
            <a:r>
              <a:rPr lang="en-US" sz="2400" dirty="0"/>
              <a:t> 10-100x slower communications due to damaged primary antenna</a:t>
            </a:r>
          </a:p>
          <a:p>
            <a:pPr lvl="1"/>
            <a:r>
              <a:rPr lang="en-US" sz="2400" dirty="0"/>
              <a:t>No chemical fuel </a:t>
            </a:r>
          </a:p>
          <a:p>
            <a:pPr lvl="1"/>
            <a:r>
              <a:rPr lang="en-US" sz="2400" dirty="0"/>
              <a:t>A small portion of its solar panels powering a limited thrust ion thruster, </a:t>
            </a:r>
          </a:p>
          <a:p>
            <a:pPr lvl="1"/>
            <a:r>
              <a:rPr lang="en-US" sz="2400" dirty="0"/>
              <a:t>Only 1 out of 3 reaction wheels still functioning</a:t>
            </a:r>
          </a:p>
          <a:p>
            <a:pPr lvl="1"/>
            <a:r>
              <a:rPr lang="en-US" sz="2400" dirty="0"/>
              <a:t>4 of the 11 batteries on board not functioning.</a:t>
            </a:r>
          </a:p>
          <a:p>
            <a:endParaRPr lang="en-US" sz="1400" dirty="0"/>
          </a:p>
        </p:txBody>
      </p:sp>
      <p:pic>
        <p:nvPicPr>
          <p:cNvPr id="11266" name="Picture 2" descr="Artist Rendering of Hayabusa from NASA">
            <a:extLst>
              <a:ext uri="{FF2B5EF4-FFF2-40B4-BE49-F238E27FC236}">
                <a16:creationId xmlns:a16="http://schemas.microsoft.com/office/drawing/2014/main" id="{6FC2366F-026A-4058-EE55-0FC35C0ADB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9669" y="93375"/>
            <a:ext cx="2712661" cy="141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3689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Class Day 1</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lnSpcReduction="10000"/>
          </a:bodyPr>
          <a:lstStyle/>
          <a:p>
            <a:r>
              <a:rPr lang="en-US" dirty="0"/>
              <a:t>0900 – 1000 Lecture 1: Lecture 1: 60m</a:t>
            </a:r>
            <a:r>
              <a:rPr lang="en-US" i="1" dirty="0"/>
              <a:t> </a:t>
            </a:r>
            <a:r>
              <a:rPr lang="en-US" dirty="0"/>
              <a:t>Intro to course &amp; Understanding the attack surface</a:t>
            </a:r>
          </a:p>
          <a:p>
            <a:r>
              <a:rPr lang="en-US" dirty="0"/>
              <a:t>1000 – 1030 Lab 1: 30m NOS3 and ground control system operations </a:t>
            </a:r>
          </a:p>
          <a:p>
            <a:r>
              <a:rPr lang="en-US" dirty="0"/>
              <a:t>1030 - Break: 15m</a:t>
            </a:r>
          </a:p>
          <a:p>
            <a:r>
              <a:rPr lang="en-US" dirty="0"/>
              <a:t>1045 – 1130 Lab 1: 45m NOS3 and ground control system operations continued</a:t>
            </a:r>
          </a:p>
          <a:p>
            <a:r>
              <a:rPr lang="en-US" dirty="0"/>
              <a:t>1130-1230 Lecture 2: 60m Adversarial Perspective </a:t>
            </a:r>
          </a:p>
          <a:p>
            <a:r>
              <a:rPr lang="en-US" dirty="0"/>
              <a:t>1230-1345 Lunch</a:t>
            </a:r>
          </a:p>
          <a:p>
            <a:r>
              <a:rPr lang="en-US" dirty="0"/>
              <a:t>1400-1500 – Lab 2: 1hr insider threat, malicious tasks</a:t>
            </a:r>
          </a:p>
          <a:p>
            <a:r>
              <a:rPr lang="en-US" dirty="0"/>
              <a:t>1500 - 1600 – Lab 3: 1hr Exploiting ground to space without using ground SW (</a:t>
            </a:r>
            <a:r>
              <a:rPr lang="en-US" dirty="0" err="1"/>
              <a:t>garak</a:t>
            </a:r>
            <a:r>
              <a:rPr lang="en-US" dirty="0"/>
              <a:t> command sender)</a:t>
            </a:r>
          </a:p>
          <a:p>
            <a:r>
              <a:rPr lang="en-US" dirty="0"/>
              <a:t>1600-1615 Coffee Break</a:t>
            </a:r>
          </a:p>
          <a:p>
            <a:r>
              <a:rPr lang="en-US" dirty="0"/>
              <a:t>1615 – 1700 Lab 4: 45m IOCs and cleaning up after yourself</a:t>
            </a:r>
          </a:p>
          <a:p>
            <a:r>
              <a:rPr lang="en-US" dirty="0"/>
              <a:t>1700 – 1800 FFA</a:t>
            </a:r>
          </a:p>
        </p:txBody>
      </p:sp>
    </p:spTree>
    <p:extLst>
      <p:ext uri="{BB962C8B-B14F-4D97-AF65-F5344CB8AC3E}">
        <p14:creationId xmlns:p14="http://schemas.microsoft.com/office/powerpoint/2010/main" val="2556228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1F7AB3-541A-2260-197F-46C5D1F52E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95FE80-4B8A-1C81-1A0F-20E106814626}"/>
              </a:ext>
            </a:extLst>
          </p:cNvPr>
          <p:cNvSpPr>
            <a:spLocks noGrp="1"/>
          </p:cNvSpPr>
          <p:nvPr>
            <p:ph type="title"/>
          </p:nvPr>
        </p:nvSpPr>
        <p:spPr/>
        <p:txBody>
          <a:bodyPr/>
          <a:lstStyle/>
          <a:p>
            <a:r>
              <a:rPr lang="en-US" b="1" dirty="0">
                <a:solidFill>
                  <a:srgbClr val="00B0F0"/>
                </a:solidFill>
              </a:rPr>
              <a:t>Space</a:t>
            </a:r>
          </a:p>
        </p:txBody>
      </p:sp>
      <p:pic>
        <p:nvPicPr>
          <p:cNvPr id="1026" name="Picture 2" descr="Any matchups for Giorgio A. Tsoukalos (aka the host of ancient aliens) :  r/DeathBattleMatchups">
            <a:extLst>
              <a:ext uri="{FF2B5EF4-FFF2-40B4-BE49-F238E27FC236}">
                <a16:creationId xmlns:a16="http://schemas.microsoft.com/office/drawing/2014/main" id="{FC4CB4DC-C7AA-B203-2624-6B59D823D4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3345" y="1174460"/>
            <a:ext cx="8525310" cy="56835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4524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3274D91-0736-1F4F-A117-C12ED1919554}"/>
              </a:ext>
            </a:extLst>
          </p:cNvPr>
          <p:cNvSpPr txBox="1">
            <a:spLocks/>
          </p:cNvSpPr>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00B0F0"/>
                </a:solidFill>
              </a:rPr>
              <a:t>Purpose</a:t>
            </a:r>
          </a:p>
        </p:txBody>
      </p:sp>
      <p:pic>
        <p:nvPicPr>
          <p:cNvPr id="4" name="Picture 3">
            <a:extLst>
              <a:ext uri="{FF2B5EF4-FFF2-40B4-BE49-F238E27FC236}">
                <a16:creationId xmlns:a16="http://schemas.microsoft.com/office/drawing/2014/main" id="{C734CD88-796E-2F21-6806-34F7E0896FB3}"/>
              </a:ext>
            </a:extLst>
          </p:cNvPr>
          <p:cNvPicPr>
            <a:picLocks noChangeAspect="1"/>
          </p:cNvPicPr>
          <p:nvPr/>
        </p:nvPicPr>
        <p:blipFill>
          <a:blip r:embed="rId3"/>
          <a:stretch>
            <a:fillRect/>
          </a:stretch>
        </p:blipFill>
        <p:spPr>
          <a:xfrm>
            <a:off x="7200767" y="1866900"/>
            <a:ext cx="4653877" cy="4653877"/>
          </a:xfrm>
          <a:prstGeom prst="rect">
            <a:avLst/>
          </a:prstGeom>
        </p:spPr>
      </p:pic>
      <p:sp>
        <p:nvSpPr>
          <p:cNvPr id="5" name="Content Placeholder 2">
            <a:extLst>
              <a:ext uri="{FF2B5EF4-FFF2-40B4-BE49-F238E27FC236}">
                <a16:creationId xmlns:a16="http://schemas.microsoft.com/office/drawing/2014/main" id="{B6BB2C4F-FBC6-5032-42C4-0AD8A69D86EF}"/>
              </a:ext>
            </a:extLst>
          </p:cNvPr>
          <p:cNvSpPr>
            <a:spLocks noGrp="1"/>
          </p:cNvSpPr>
          <p:nvPr>
            <p:ph idx="1"/>
          </p:nvPr>
        </p:nvSpPr>
        <p:spPr>
          <a:xfrm>
            <a:off x="505100" y="2288177"/>
            <a:ext cx="5585576" cy="3382434"/>
          </a:xfrm>
        </p:spPr>
        <p:txBody>
          <a:bodyPr wrap="square">
            <a:normAutofit/>
          </a:bodyPr>
          <a:lstStyle/>
          <a:p>
            <a:r>
              <a:rPr lang="en-US" dirty="0"/>
              <a:t>Space Systems have unique constraints, challenges, technologies, missions and CONOPS</a:t>
            </a:r>
          </a:p>
          <a:p>
            <a:r>
              <a:rPr lang="en-US" dirty="0"/>
              <a:t>These aspects dictate adversary tradecraft</a:t>
            </a:r>
          </a:p>
          <a:p>
            <a:r>
              <a:rPr lang="en-US" dirty="0"/>
              <a:t>Understanding how malicious actors will operate within these systems is key to figuring out how to stop them</a:t>
            </a:r>
          </a:p>
        </p:txBody>
      </p:sp>
    </p:spTree>
    <p:extLst>
      <p:ext uri="{BB962C8B-B14F-4D97-AF65-F5344CB8AC3E}">
        <p14:creationId xmlns:p14="http://schemas.microsoft.com/office/powerpoint/2010/main" val="2702798922"/>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25235D"/>
      </a:dk2>
      <a:lt2>
        <a:srgbClr val="E1FAFF"/>
      </a:lt2>
      <a:accent1>
        <a:srgbClr val="9BEBFF"/>
      </a:accent1>
      <a:accent2>
        <a:srgbClr val="95DB63"/>
      </a:accent2>
      <a:accent3>
        <a:srgbClr val="4B8CD2"/>
      </a:accent3>
      <a:accent4>
        <a:srgbClr val="3B3772"/>
      </a:accent4>
      <a:accent5>
        <a:srgbClr val="25235D"/>
      </a:accent5>
      <a:accent6>
        <a:srgbClr val="FECB07"/>
      </a:accent6>
      <a:hlink>
        <a:srgbClr val="4B8CD2"/>
      </a:hlink>
      <a:folHlink>
        <a:srgbClr val="9969D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lFrontierSec_template" id="{A5C2A5C5-8635-C745-A531-637D3C4D3D7D}" vid="{EBFA59B2-B31A-3949-B5A1-7EBCB2A67D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B6CCE17DEF4944CB97427DA1E57ADD9" ma:contentTypeVersion="3" ma:contentTypeDescription="Create a new document." ma:contentTypeScope="" ma:versionID="e9947752967767a93bdd3927901137e5">
  <xsd:schema xmlns:xsd="http://www.w3.org/2001/XMLSchema" xmlns:xs="http://www.w3.org/2001/XMLSchema" xmlns:p="http://schemas.microsoft.com/office/2006/metadata/properties" xmlns:ns3="a719d01a-3856-4026-a021-0d70486df50e" targetNamespace="http://schemas.microsoft.com/office/2006/metadata/properties" ma:root="true" ma:fieldsID="cbdba2842dcad93883014470eea845db" ns3:_="">
    <xsd:import namespace="a719d01a-3856-4026-a021-0d70486df50e"/>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719d01a-3856-4026-a021-0d70486df5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7A12BF-DCFE-440F-9FF6-F4C2C08F58E6}">
  <ds:schemaRefs>
    <ds:schemaRef ds:uri="http://schemas.microsoft.com/office/2006/metadata/properties"/>
    <ds:schemaRef ds:uri="http://www.w3.org/XML/1998/namespace"/>
    <ds:schemaRef ds:uri="http://schemas.microsoft.com/office/2006/documentManagement/types"/>
    <ds:schemaRef ds:uri="http://purl.org/dc/elements/1.1/"/>
    <ds:schemaRef ds:uri="http://purl.org/dc/dcmitype/"/>
    <ds:schemaRef ds:uri="http://purl.org/dc/terms/"/>
    <ds:schemaRef ds:uri="http://schemas.openxmlformats.org/package/2006/metadata/core-properties"/>
    <ds:schemaRef ds:uri="http://schemas.microsoft.com/office/infopath/2007/PartnerControls"/>
    <ds:schemaRef ds:uri="a719d01a-3856-4026-a021-0d70486df50e"/>
  </ds:schemaRefs>
</ds:datastoreItem>
</file>

<file path=customXml/itemProps2.xml><?xml version="1.0" encoding="utf-8"?>
<ds:datastoreItem xmlns:ds="http://schemas.openxmlformats.org/officeDocument/2006/customXml" ds:itemID="{C63E0BF0-2261-460C-B6F1-2FE3B1CADD98}">
  <ds:schemaRefs>
    <ds:schemaRef ds:uri="http://schemas.microsoft.com/sharepoint/v3/contenttype/forms"/>
  </ds:schemaRefs>
</ds:datastoreItem>
</file>

<file path=customXml/itemProps3.xml><?xml version="1.0" encoding="utf-8"?>
<ds:datastoreItem xmlns:ds="http://schemas.openxmlformats.org/officeDocument/2006/customXml" ds:itemID="{E044DD92-C07D-42C1-9D76-C451C9491D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719d01a-3856-4026-a021-0d70486df50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FinalFrontierSec_template</Template>
  <TotalTime>15166</TotalTime>
  <Words>1490</Words>
  <Application>Microsoft Office PowerPoint</Application>
  <PresentationFormat>Widescreen</PresentationFormat>
  <Paragraphs>274</Paragraphs>
  <Slides>61</Slides>
  <Notes>46</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2</vt:i4>
      </vt:variant>
      <vt:variant>
        <vt:lpstr>Slide Titles</vt:lpstr>
      </vt:variant>
      <vt:variant>
        <vt:i4>61</vt:i4>
      </vt:variant>
    </vt:vector>
  </HeadingPairs>
  <TitlesOfParts>
    <vt:vector size="72" baseType="lpstr">
      <vt:lpstr>Arial</vt:lpstr>
      <vt:lpstr>Average</vt:lpstr>
      <vt:lpstr>Calibri</vt:lpstr>
      <vt:lpstr>Exo 2 SemiBold</vt:lpstr>
      <vt:lpstr>Montserrat</vt:lpstr>
      <vt:lpstr>Oswald</vt:lpstr>
      <vt:lpstr>Roboto</vt:lpstr>
      <vt:lpstr>Times New Roman</vt:lpstr>
      <vt:lpstr>Office Theme</vt:lpstr>
      <vt:lpstr>Microsoft Visio Drawing</vt:lpstr>
      <vt:lpstr>Visio</vt:lpstr>
      <vt:lpstr>WIFI  </vt:lpstr>
      <vt:lpstr>Lecture One</vt:lpstr>
      <vt:lpstr>Meet the instructors!</vt:lpstr>
      <vt:lpstr>Jacob Oakley</vt:lpstr>
      <vt:lpstr>Michael Butler</vt:lpstr>
      <vt:lpstr>PowerPoint Presentation</vt:lpstr>
      <vt:lpstr>Class Day 1</vt:lpstr>
      <vt:lpstr>Space</vt:lpstr>
      <vt:lpstr>PowerPoint Presentation</vt:lpstr>
      <vt:lpstr>So What?</vt:lpstr>
      <vt:lpstr>Key Terms &amp; Definitions</vt:lpstr>
      <vt:lpstr>PowerPoint Presentation</vt:lpstr>
      <vt:lpstr>PowerPoint Presentation</vt:lpstr>
      <vt:lpstr>PowerPoint Presentation</vt:lpstr>
      <vt:lpstr>Detailed Diagram</vt:lpstr>
      <vt:lpstr>Detailed Diagram</vt:lpstr>
      <vt:lpstr>Detailed Diagram</vt:lpstr>
      <vt:lpstr>Detailed Diagram</vt:lpstr>
      <vt:lpstr>PowerPoint Presentation</vt:lpstr>
      <vt:lpstr>Ground Station Functions</vt:lpstr>
      <vt:lpstr>Space Vehicle Functions</vt:lpstr>
      <vt:lpstr>Environmental Challenges</vt:lpstr>
      <vt:lpstr>Operational Challenges</vt:lpstr>
      <vt:lpstr>Operational Challenges</vt:lpstr>
      <vt:lpstr>Operational Challenges</vt:lpstr>
      <vt:lpstr>Safeguards</vt:lpstr>
      <vt:lpstr>What’s in the Box?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Components</vt:lpstr>
      <vt:lpstr>CONOPS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Space Is Like…Really Hard…</vt:lpstr>
      <vt:lpstr>Hayabusa</vt:lpstr>
      <vt:lpstr>Hayabusa</vt:lpstr>
      <vt:lpstr>Hayabusa</vt:lpstr>
      <vt:lpstr>Hayabusa</vt:lpstr>
      <vt:lpstr>Hayabusa</vt:lpstr>
      <vt:lpstr>Hayabusa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Cybersecurity &amp; Space</dc:title>
  <dc:creator>jake oakley</dc:creator>
  <cp:lastModifiedBy>jake oakley</cp:lastModifiedBy>
  <cp:revision>303</cp:revision>
  <dcterms:created xsi:type="dcterms:W3CDTF">2019-09-18T19:41:55Z</dcterms:created>
  <dcterms:modified xsi:type="dcterms:W3CDTF">2024-08-06T03:07:01Z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0x0101008B6CCE17DEF4944CB97427DA1E57ADD9</vt:lpwstr>
  </property>
</Properties>
</file>